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2"/>
  </p:sldMasterIdLst>
  <p:sldIdLst>
    <p:sldId id="256" r:id="rId3"/>
    <p:sldId id="266" r:id="rId4"/>
    <p:sldId id="257" r:id="rId5"/>
    <p:sldId id="258" r:id="rId6"/>
    <p:sldId id="267" r:id="rId7"/>
    <p:sldId id="259" r:id="rId8"/>
    <p:sldId id="268" r:id="rId9"/>
    <p:sldId id="260" r:id="rId10"/>
    <p:sldId id="269" r:id="rId11"/>
    <p:sldId id="261" r:id="rId12"/>
    <p:sldId id="262" r:id="rId13"/>
    <p:sldId id="270" r:id="rId14"/>
    <p:sldId id="263" r:id="rId15"/>
    <p:sldId id="264" r:id="rId16"/>
    <p:sldId id="265" r:id="rId17"/>
    <p:sldId id="272" r:id="rId18"/>
    <p:sldId id="273" r:id="rId19"/>
    <p:sldId id="274" r:id="rId20"/>
    <p:sldId id="271" r:id="rId21"/>
  </p:sldIdLst>
  <p:sldSz cx="9144000" cy="6858000" type="screen4x3"/>
  <p:notesSz cx="6858000" cy="9144000"/>
  <p:custDataLst>
    <p:custData r:id="rId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0E7251E9-5631-4BC7-AA80-F50A4B1BE78B}" type="datetimeFigureOut">
              <a:rPr lang="en-US" smtClean="0"/>
              <a:pPr/>
              <a:t>2/10/2015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273B6743-4D52-4BC9-B637-BD83EAEA4C4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7251E9-5631-4BC7-AA80-F50A4B1BE78B}" type="datetimeFigureOut">
              <a:rPr lang="en-US" smtClean="0"/>
              <a:pPr/>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B6743-4D52-4BC9-B637-BD83EAEA4C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7251E9-5631-4BC7-AA80-F50A4B1BE78B}" type="datetimeFigureOut">
              <a:rPr lang="en-US" smtClean="0"/>
              <a:pPr/>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B6743-4D52-4BC9-B637-BD83EAEA4C4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0E7251E9-5631-4BC7-AA80-F50A4B1BE78B}" type="datetimeFigureOut">
              <a:rPr lang="en-US" smtClean="0"/>
              <a:pPr/>
              <a:t>2/10/2015</a:t>
            </a:fld>
            <a:endParaRPr lang="en-US"/>
          </a:p>
        </p:txBody>
      </p:sp>
      <p:sp>
        <p:nvSpPr>
          <p:cNvPr id="9" name="Slide Number Placeholder 8"/>
          <p:cNvSpPr>
            <a:spLocks noGrp="1"/>
          </p:cNvSpPr>
          <p:nvPr>
            <p:ph type="sldNum" sz="quarter" idx="15"/>
          </p:nvPr>
        </p:nvSpPr>
        <p:spPr/>
        <p:txBody>
          <a:bodyPr rtlCol="0"/>
          <a:lstStyle/>
          <a:p>
            <a:fld id="{273B6743-4D52-4BC9-B637-BD83EAEA4C42}"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0E7251E9-5631-4BC7-AA80-F50A4B1BE78B}" type="datetimeFigureOut">
              <a:rPr lang="en-US" smtClean="0"/>
              <a:pPr/>
              <a:t>2/10/2015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273B6743-4D52-4BC9-B637-BD83EAEA4C4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E7251E9-5631-4BC7-AA80-F50A4B1BE78B}" type="datetimeFigureOut">
              <a:rPr lang="en-US" smtClean="0"/>
              <a:pPr/>
              <a:t>2/10/2015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3B6743-4D52-4BC9-B637-BD83EAEA4C42}"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E7251E9-5631-4BC7-AA80-F50A4B1BE78B}" type="datetimeFigureOut">
              <a:rPr lang="en-US" smtClean="0"/>
              <a:pPr/>
              <a:t>2/10/2015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3B6743-4D52-4BC9-B637-BD83EAEA4C42}"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0E7251E9-5631-4BC7-AA80-F50A4B1BE78B}" type="datetimeFigureOut">
              <a:rPr lang="en-US" smtClean="0"/>
              <a:pPr/>
              <a:t>2/10/2015</a:t>
            </a:fld>
            <a:endParaRPr lang="en-US"/>
          </a:p>
        </p:txBody>
      </p:sp>
      <p:sp>
        <p:nvSpPr>
          <p:cNvPr id="7" name="Slide Number Placeholder 6"/>
          <p:cNvSpPr>
            <a:spLocks noGrp="1"/>
          </p:cNvSpPr>
          <p:nvPr>
            <p:ph type="sldNum" sz="quarter" idx="11"/>
          </p:nvPr>
        </p:nvSpPr>
        <p:spPr/>
        <p:txBody>
          <a:bodyPr rtlCol="0"/>
          <a:lstStyle/>
          <a:p>
            <a:fld id="{273B6743-4D52-4BC9-B637-BD83EAEA4C42}"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7251E9-5631-4BC7-AA80-F50A4B1BE78B}" type="datetimeFigureOut">
              <a:rPr lang="en-US" smtClean="0"/>
              <a:pPr/>
              <a:t>2/10/2015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3B6743-4D52-4BC9-B637-BD83EAEA4C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0E7251E9-5631-4BC7-AA80-F50A4B1BE78B}" type="datetimeFigureOut">
              <a:rPr lang="en-US" smtClean="0"/>
              <a:pPr/>
              <a:t>2/10/2015</a:t>
            </a:fld>
            <a:endParaRPr lang="en-US"/>
          </a:p>
        </p:txBody>
      </p:sp>
      <p:sp>
        <p:nvSpPr>
          <p:cNvPr id="22" name="Slide Number Placeholder 21"/>
          <p:cNvSpPr>
            <a:spLocks noGrp="1"/>
          </p:cNvSpPr>
          <p:nvPr>
            <p:ph type="sldNum" sz="quarter" idx="15"/>
          </p:nvPr>
        </p:nvSpPr>
        <p:spPr/>
        <p:txBody>
          <a:bodyPr rtlCol="0"/>
          <a:lstStyle/>
          <a:p>
            <a:fld id="{273B6743-4D52-4BC9-B637-BD83EAEA4C42}"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0E7251E9-5631-4BC7-AA80-F50A4B1BE78B}" type="datetimeFigureOut">
              <a:rPr lang="en-US" smtClean="0"/>
              <a:pPr/>
              <a:t>2/10/2015</a:t>
            </a:fld>
            <a:endParaRPr lang="en-US"/>
          </a:p>
        </p:txBody>
      </p:sp>
      <p:sp>
        <p:nvSpPr>
          <p:cNvPr id="18" name="Slide Number Placeholder 17"/>
          <p:cNvSpPr>
            <a:spLocks noGrp="1"/>
          </p:cNvSpPr>
          <p:nvPr>
            <p:ph type="sldNum" sz="quarter" idx="11"/>
          </p:nvPr>
        </p:nvSpPr>
        <p:spPr/>
        <p:txBody>
          <a:bodyPr rtlCol="0"/>
          <a:lstStyle/>
          <a:p>
            <a:fld id="{273B6743-4D52-4BC9-B637-BD83EAEA4C42}"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E7251E9-5631-4BC7-AA80-F50A4B1BE78B}" type="datetimeFigureOut">
              <a:rPr lang="en-US" smtClean="0"/>
              <a:pPr/>
              <a:t>2/10/2015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73B6743-4D52-4BC9-B637-BD83EAEA4C4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Changes in PER Forms for Judicial Officers to Make it More Realistic, Objective and Merit Oriented</a:t>
            </a:r>
            <a:endParaRPr lang="en-US" dirty="0"/>
          </a:p>
        </p:txBody>
      </p:sp>
      <p:sp>
        <p:nvSpPr>
          <p:cNvPr id="3" name="Subtitle 2"/>
          <p:cNvSpPr>
            <a:spLocks noGrp="1"/>
          </p:cNvSpPr>
          <p:nvPr>
            <p:ph type="subTitle" idx="1"/>
          </p:nvPr>
        </p:nvSpPr>
        <p:spPr/>
        <p:txBody>
          <a:bodyPr/>
          <a:lstStyle/>
          <a:p>
            <a:r>
              <a:rPr lang="en-US" dirty="0" err="1" smtClean="0"/>
              <a:t>Syed</a:t>
            </a:r>
            <a:r>
              <a:rPr lang="en-US" dirty="0" smtClean="0"/>
              <a:t> </a:t>
            </a:r>
            <a:r>
              <a:rPr lang="en-US" dirty="0" err="1" smtClean="0"/>
              <a:t>Asghar</a:t>
            </a:r>
            <a:r>
              <a:rPr lang="en-US" dirty="0" smtClean="0"/>
              <a:t> Ali Shah</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assessment table </a:t>
            </a:r>
          </a:p>
        </p:txBody>
      </p:sp>
      <p:graphicFrame>
        <p:nvGraphicFramePr>
          <p:cNvPr id="5" name="Content Placeholder 4"/>
          <p:cNvGraphicFramePr>
            <a:graphicFrameLocks noGrp="1"/>
          </p:cNvGraphicFramePr>
          <p:nvPr>
            <p:ph sz="quarter" idx="1"/>
          </p:nvPr>
        </p:nvGraphicFramePr>
        <p:xfrm>
          <a:off x="304795" y="1523999"/>
          <a:ext cx="8534404" cy="5004415"/>
        </p:xfrm>
        <a:graphic>
          <a:graphicData uri="http://schemas.openxmlformats.org/drawingml/2006/table">
            <a:tbl>
              <a:tblPr/>
              <a:tblGrid>
                <a:gridCol w="509808"/>
                <a:gridCol w="1020426"/>
                <a:gridCol w="1136771"/>
                <a:gridCol w="684897"/>
                <a:gridCol w="582869"/>
                <a:gridCol w="1019615"/>
                <a:gridCol w="655931"/>
                <a:gridCol w="655931"/>
                <a:gridCol w="947365"/>
                <a:gridCol w="664860"/>
                <a:gridCol w="655931"/>
              </a:tblGrid>
              <a:tr h="286913">
                <a:tc>
                  <a:txBody>
                    <a:bodyPr/>
                    <a:lstStyle/>
                    <a:p>
                      <a:pPr marL="0" marR="0" algn="just">
                        <a:lnSpc>
                          <a:spcPct val="115000"/>
                        </a:lnSpc>
                        <a:spcBef>
                          <a:spcPts val="0"/>
                        </a:spcBef>
                        <a:spcAft>
                          <a:spcPts val="0"/>
                        </a:spcAft>
                      </a:pPr>
                      <a:r>
                        <a:rPr lang="en-US" sz="1400" b="1" dirty="0" err="1">
                          <a:latin typeface="Calibri"/>
                          <a:ea typeface="Calibri"/>
                          <a:cs typeface="Arial"/>
                        </a:rPr>
                        <a:t>S.no</a:t>
                      </a:r>
                      <a:endParaRPr lang="en-US" sz="18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5245" marR="0" algn="just">
                        <a:lnSpc>
                          <a:spcPct val="115000"/>
                        </a:lnSpc>
                        <a:spcBef>
                          <a:spcPts val="0"/>
                        </a:spcBef>
                        <a:spcAft>
                          <a:spcPts val="0"/>
                        </a:spcAft>
                      </a:pPr>
                      <a:r>
                        <a:rPr lang="en-US" sz="1400" b="1" dirty="0">
                          <a:latin typeface="Calibri"/>
                          <a:ea typeface="Calibri"/>
                          <a:cs typeface="Arial"/>
                        </a:rPr>
                        <a:t>Traits</a:t>
                      </a:r>
                      <a:endParaRPr lang="en-US" sz="18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Calibri"/>
                          <a:ea typeface="Calibri"/>
                          <a:cs typeface="Arial"/>
                        </a:rPr>
                        <a:t>A</a:t>
                      </a:r>
                      <a:endParaRPr lang="en-US" sz="18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b="1" dirty="0">
                          <a:latin typeface="Calibri"/>
                          <a:ea typeface="Calibri"/>
                          <a:cs typeface="Arial"/>
                        </a:rPr>
                        <a:t>marks</a:t>
                      </a:r>
                      <a:endParaRPr lang="en-US" sz="18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b="1" dirty="0">
                          <a:latin typeface="Calibri"/>
                          <a:ea typeface="Calibri"/>
                          <a:cs typeface="Arial"/>
                        </a:rPr>
                        <a:t>initial</a:t>
                      </a:r>
                      <a:endParaRPr lang="en-US" sz="18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Calibri"/>
                          <a:ea typeface="Calibri"/>
                          <a:cs typeface="Arial"/>
                        </a:rPr>
                        <a:t>B</a:t>
                      </a:r>
                      <a:endParaRPr lang="en-US" sz="18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b="1" dirty="0">
                          <a:latin typeface="Calibri"/>
                          <a:ea typeface="Calibri"/>
                          <a:cs typeface="Arial"/>
                        </a:rPr>
                        <a:t>Marks</a:t>
                      </a:r>
                      <a:endParaRPr lang="en-US" sz="18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b="1" dirty="0">
                          <a:latin typeface="Calibri"/>
                          <a:ea typeface="Calibri"/>
                          <a:cs typeface="Arial"/>
                        </a:rPr>
                        <a:t>initial</a:t>
                      </a:r>
                      <a:endParaRPr lang="en-US" sz="18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latin typeface="Calibri"/>
                          <a:ea typeface="Calibri"/>
                          <a:cs typeface="Arial"/>
                        </a:rPr>
                        <a:t>C</a:t>
                      </a:r>
                      <a:endParaRPr lang="en-US" sz="18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b="1" dirty="0">
                          <a:latin typeface="Calibri"/>
                          <a:ea typeface="Calibri"/>
                          <a:cs typeface="Arial"/>
                        </a:rPr>
                        <a:t>marks</a:t>
                      </a:r>
                      <a:endParaRPr lang="en-US" sz="18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b="1" dirty="0">
                          <a:latin typeface="Calibri"/>
                          <a:ea typeface="Calibri"/>
                          <a:cs typeface="Arial"/>
                        </a:rPr>
                        <a:t>initial</a:t>
                      </a:r>
                      <a:endParaRPr lang="en-US" sz="18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6913">
                <a:tc>
                  <a:txBody>
                    <a:bodyPr/>
                    <a:lstStyle/>
                    <a:p>
                      <a:pPr marL="0" marR="0" algn="ctr">
                        <a:lnSpc>
                          <a:spcPct val="115000"/>
                        </a:lnSpc>
                        <a:spcBef>
                          <a:spcPts val="0"/>
                        </a:spcBef>
                        <a:spcAft>
                          <a:spcPts val="0"/>
                        </a:spcAft>
                      </a:pPr>
                      <a:r>
                        <a:rPr lang="en-US" sz="1400">
                          <a:latin typeface="Calibri"/>
                          <a:ea typeface="Calibri"/>
                          <a:cs typeface="Arial"/>
                        </a:rPr>
                        <a:t>1</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5245" marR="0" algn="just">
                        <a:lnSpc>
                          <a:spcPct val="115000"/>
                        </a:lnSpc>
                        <a:spcBef>
                          <a:spcPts val="0"/>
                        </a:spcBef>
                        <a:spcAft>
                          <a:spcPts val="0"/>
                        </a:spcAft>
                      </a:pPr>
                      <a:r>
                        <a:rPr lang="en-US" sz="1400">
                          <a:latin typeface="Calibri"/>
                          <a:ea typeface="Calibri"/>
                          <a:cs typeface="Arial"/>
                        </a:rPr>
                        <a:t>Honesty </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Above board</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14</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Medium</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8</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  </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Dubious</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6</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6913">
                <a:tc>
                  <a:txBody>
                    <a:bodyPr/>
                    <a:lstStyle/>
                    <a:p>
                      <a:pPr marL="0" marR="0" algn="ctr">
                        <a:lnSpc>
                          <a:spcPct val="115000"/>
                        </a:lnSpc>
                        <a:spcBef>
                          <a:spcPts val="0"/>
                        </a:spcBef>
                        <a:spcAft>
                          <a:spcPts val="0"/>
                        </a:spcAft>
                      </a:pPr>
                      <a:r>
                        <a:rPr lang="en-US" sz="1400">
                          <a:latin typeface="Calibri"/>
                          <a:ea typeface="Calibri"/>
                          <a:cs typeface="Arial"/>
                        </a:rPr>
                        <a:t>2</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 marR="0" algn="just">
                        <a:lnSpc>
                          <a:spcPct val="115000"/>
                        </a:lnSpc>
                        <a:spcBef>
                          <a:spcPts val="0"/>
                        </a:spcBef>
                        <a:spcAft>
                          <a:spcPts val="0"/>
                        </a:spcAft>
                      </a:pPr>
                      <a:r>
                        <a:rPr lang="en-US" sz="1400">
                          <a:latin typeface="Calibri"/>
                          <a:ea typeface="Calibri"/>
                          <a:cs typeface="Arial"/>
                        </a:rPr>
                        <a:t>Knowledge</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Good</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14</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Satisfactory</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8</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Poor</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5</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3827">
                <a:tc>
                  <a:txBody>
                    <a:bodyPr/>
                    <a:lstStyle/>
                    <a:p>
                      <a:pPr marL="0" marR="0" algn="ctr">
                        <a:lnSpc>
                          <a:spcPct val="115000"/>
                        </a:lnSpc>
                        <a:spcBef>
                          <a:spcPts val="0"/>
                        </a:spcBef>
                        <a:spcAft>
                          <a:spcPts val="0"/>
                        </a:spcAft>
                      </a:pPr>
                      <a:r>
                        <a:rPr lang="en-US" sz="1400">
                          <a:latin typeface="Calibri"/>
                          <a:ea typeface="Calibri"/>
                          <a:cs typeface="Arial"/>
                        </a:rPr>
                        <a:t>3</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 marR="0" algn="just">
                        <a:lnSpc>
                          <a:spcPct val="115000"/>
                        </a:lnSpc>
                        <a:spcBef>
                          <a:spcPts val="0"/>
                        </a:spcBef>
                        <a:spcAft>
                          <a:spcPts val="0"/>
                        </a:spcAft>
                      </a:pPr>
                      <a:r>
                        <a:rPr lang="en-US" sz="1400">
                          <a:latin typeface="Calibri"/>
                          <a:ea typeface="Calibri"/>
                          <a:cs typeface="Arial"/>
                        </a:rPr>
                        <a:t>Drafting skill</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Appreciable</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12</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Average</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6</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Poor</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4</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6913">
                <a:tc>
                  <a:txBody>
                    <a:bodyPr/>
                    <a:lstStyle/>
                    <a:p>
                      <a:pPr marL="0" marR="0" algn="ctr">
                        <a:lnSpc>
                          <a:spcPct val="115000"/>
                        </a:lnSpc>
                        <a:spcBef>
                          <a:spcPts val="0"/>
                        </a:spcBef>
                        <a:spcAft>
                          <a:spcPts val="0"/>
                        </a:spcAft>
                      </a:pPr>
                      <a:r>
                        <a:rPr lang="en-US" sz="1400">
                          <a:latin typeface="Calibri"/>
                          <a:ea typeface="Calibri"/>
                          <a:cs typeface="Arial"/>
                        </a:rPr>
                        <a:t>4</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 marR="0" algn="just">
                        <a:lnSpc>
                          <a:spcPct val="115000"/>
                        </a:lnSpc>
                        <a:spcBef>
                          <a:spcPts val="0"/>
                        </a:spcBef>
                        <a:spcAft>
                          <a:spcPts val="0"/>
                        </a:spcAft>
                      </a:pPr>
                      <a:r>
                        <a:rPr lang="en-US" sz="1400">
                          <a:latin typeface="Calibri"/>
                          <a:ea typeface="Calibri"/>
                          <a:cs typeface="Arial"/>
                        </a:rPr>
                        <a:t>Aptitude</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Judicial</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10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Non-judicial </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4</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Uncertain</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2</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3827">
                <a:tc>
                  <a:txBody>
                    <a:bodyPr/>
                    <a:lstStyle/>
                    <a:p>
                      <a:pPr marL="0" marR="0" algn="ctr">
                        <a:lnSpc>
                          <a:spcPct val="115000"/>
                        </a:lnSpc>
                        <a:spcBef>
                          <a:spcPts val="0"/>
                        </a:spcBef>
                        <a:spcAft>
                          <a:spcPts val="0"/>
                        </a:spcAft>
                      </a:pPr>
                      <a:r>
                        <a:rPr lang="en-US" sz="1400">
                          <a:latin typeface="Calibri"/>
                          <a:ea typeface="Calibri"/>
                          <a:cs typeface="Arial"/>
                        </a:rPr>
                        <a:t>5</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 marR="0" algn="just">
                        <a:lnSpc>
                          <a:spcPct val="115000"/>
                        </a:lnSpc>
                        <a:spcBef>
                          <a:spcPts val="0"/>
                        </a:spcBef>
                        <a:spcAft>
                          <a:spcPts val="0"/>
                        </a:spcAft>
                      </a:pPr>
                      <a:r>
                        <a:rPr lang="en-US" sz="1400">
                          <a:latin typeface="Calibri"/>
                          <a:ea typeface="Calibri"/>
                          <a:cs typeface="Arial"/>
                        </a:rPr>
                        <a:t>Public relations</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Very limited</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10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Limited</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6</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Unlimited</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4</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3827">
                <a:tc>
                  <a:txBody>
                    <a:bodyPr/>
                    <a:lstStyle/>
                    <a:p>
                      <a:pPr marL="0" marR="0" algn="ctr">
                        <a:lnSpc>
                          <a:spcPct val="115000"/>
                        </a:lnSpc>
                        <a:spcBef>
                          <a:spcPts val="0"/>
                        </a:spcBef>
                        <a:spcAft>
                          <a:spcPts val="0"/>
                        </a:spcAft>
                      </a:pPr>
                      <a:r>
                        <a:rPr lang="en-US" sz="1400">
                          <a:latin typeface="Calibri"/>
                          <a:ea typeface="Calibri"/>
                          <a:cs typeface="Arial"/>
                        </a:rPr>
                        <a:t>6</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 marR="0" algn="just">
                        <a:lnSpc>
                          <a:spcPct val="115000"/>
                        </a:lnSpc>
                        <a:spcBef>
                          <a:spcPts val="0"/>
                        </a:spcBef>
                        <a:spcAft>
                          <a:spcPts val="0"/>
                        </a:spcAft>
                      </a:pPr>
                      <a:r>
                        <a:rPr lang="en-US" sz="1400">
                          <a:latin typeface="Calibri"/>
                          <a:ea typeface="Calibri"/>
                          <a:cs typeface="Arial"/>
                        </a:rPr>
                        <a:t>Accountability</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Very good</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10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Good</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6</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Poor</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4</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6913">
                <a:tc>
                  <a:txBody>
                    <a:bodyPr/>
                    <a:lstStyle/>
                    <a:p>
                      <a:pPr marL="0" marR="0" algn="ctr">
                        <a:lnSpc>
                          <a:spcPct val="115000"/>
                        </a:lnSpc>
                        <a:spcBef>
                          <a:spcPts val="0"/>
                        </a:spcBef>
                        <a:spcAft>
                          <a:spcPts val="0"/>
                        </a:spcAft>
                      </a:pPr>
                      <a:r>
                        <a:rPr lang="en-US" sz="1400">
                          <a:latin typeface="Calibri"/>
                          <a:ea typeface="Calibri"/>
                          <a:cs typeface="Arial"/>
                        </a:rPr>
                        <a:t>7</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 marR="0" algn="just">
                        <a:lnSpc>
                          <a:spcPct val="115000"/>
                        </a:lnSpc>
                        <a:spcBef>
                          <a:spcPts val="0"/>
                        </a:spcBef>
                        <a:spcAft>
                          <a:spcPts val="0"/>
                        </a:spcAft>
                      </a:pPr>
                      <a:r>
                        <a:rPr lang="en-US" sz="1400">
                          <a:latin typeface="Calibri"/>
                          <a:ea typeface="Calibri"/>
                          <a:cs typeface="Arial"/>
                        </a:rPr>
                        <a:t>Mentality </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Comprehensive</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8</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Shaky </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6</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Dull</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4</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3827">
                <a:tc>
                  <a:txBody>
                    <a:bodyPr/>
                    <a:lstStyle/>
                    <a:p>
                      <a:pPr marL="0" marR="0" algn="ctr">
                        <a:lnSpc>
                          <a:spcPct val="115000"/>
                        </a:lnSpc>
                        <a:spcBef>
                          <a:spcPts val="0"/>
                        </a:spcBef>
                        <a:spcAft>
                          <a:spcPts val="0"/>
                        </a:spcAft>
                      </a:pPr>
                      <a:r>
                        <a:rPr lang="en-US" sz="1400">
                          <a:latin typeface="Calibri"/>
                          <a:ea typeface="Calibri"/>
                          <a:cs typeface="Arial"/>
                        </a:rPr>
                        <a:t>8</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 marR="0" algn="just">
                        <a:lnSpc>
                          <a:spcPct val="115000"/>
                        </a:lnSpc>
                        <a:spcBef>
                          <a:spcPts val="0"/>
                        </a:spcBef>
                        <a:spcAft>
                          <a:spcPts val="0"/>
                        </a:spcAft>
                      </a:pPr>
                      <a:r>
                        <a:rPr lang="en-US" sz="1400">
                          <a:latin typeface="Calibri"/>
                          <a:ea typeface="Calibri"/>
                          <a:cs typeface="Arial"/>
                        </a:rPr>
                        <a:t>Perception</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Deliberative </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8</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Spontaneous</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6</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Relax </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4</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6913">
                <a:tc>
                  <a:txBody>
                    <a:bodyPr/>
                    <a:lstStyle/>
                    <a:p>
                      <a:pPr marL="0" marR="0" algn="ctr">
                        <a:lnSpc>
                          <a:spcPct val="115000"/>
                        </a:lnSpc>
                        <a:spcBef>
                          <a:spcPts val="0"/>
                        </a:spcBef>
                        <a:spcAft>
                          <a:spcPts val="0"/>
                        </a:spcAft>
                      </a:pPr>
                      <a:r>
                        <a:rPr lang="en-US" sz="1400">
                          <a:latin typeface="Calibri"/>
                          <a:ea typeface="Calibri"/>
                          <a:cs typeface="Arial"/>
                        </a:rPr>
                        <a:t>9</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 marR="0" algn="just">
                        <a:lnSpc>
                          <a:spcPct val="115000"/>
                        </a:lnSpc>
                        <a:spcBef>
                          <a:spcPts val="0"/>
                        </a:spcBef>
                        <a:spcAft>
                          <a:spcPts val="0"/>
                        </a:spcAft>
                      </a:pPr>
                      <a:r>
                        <a:rPr lang="en-US" sz="1400">
                          <a:latin typeface="Calibri"/>
                          <a:ea typeface="Calibri"/>
                          <a:cs typeface="Arial"/>
                        </a:rPr>
                        <a:t>Behavior</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Humble</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8</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Rude</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6</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Aggressive</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5</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6913">
                <a:tc>
                  <a:txBody>
                    <a:bodyPr/>
                    <a:lstStyle/>
                    <a:p>
                      <a:pPr marL="0" marR="0" algn="ctr">
                        <a:lnSpc>
                          <a:spcPct val="115000"/>
                        </a:lnSpc>
                        <a:spcBef>
                          <a:spcPts val="0"/>
                        </a:spcBef>
                        <a:spcAft>
                          <a:spcPts val="0"/>
                        </a:spcAft>
                      </a:pPr>
                      <a:r>
                        <a:rPr lang="en-US" sz="1400">
                          <a:latin typeface="Calibri"/>
                          <a:ea typeface="Calibri"/>
                          <a:cs typeface="Arial"/>
                        </a:rPr>
                        <a:t>10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6670" marR="0" algn="just">
                        <a:lnSpc>
                          <a:spcPct val="115000"/>
                        </a:lnSpc>
                        <a:spcBef>
                          <a:spcPts val="0"/>
                        </a:spcBef>
                        <a:spcAft>
                          <a:spcPts val="0"/>
                        </a:spcAft>
                      </a:pPr>
                      <a:r>
                        <a:rPr lang="en-US" sz="1400">
                          <a:latin typeface="Calibri"/>
                          <a:ea typeface="Calibri"/>
                          <a:cs typeface="Arial"/>
                        </a:rPr>
                        <a:t>Resistance</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Assertive</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6</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Medium</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4</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a:latin typeface="Calibri"/>
                          <a:ea typeface="Calibri"/>
                          <a:cs typeface="Arial"/>
                        </a:rPr>
                        <a:t>Passive</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Calibri"/>
                          <a:ea typeface="Calibri"/>
                          <a:cs typeface="Arial"/>
                        </a:rPr>
                        <a:t>2</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6901">
                <a:tc gridSpan="2">
                  <a:txBody>
                    <a:bodyPr/>
                    <a:lstStyle/>
                    <a:p>
                      <a:pPr marL="0" marR="0" algn="ctr">
                        <a:lnSpc>
                          <a:spcPct val="115000"/>
                        </a:lnSpc>
                        <a:spcBef>
                          <a:spcPts val="0"/>
                        </a:spcBef>
                        <a:spcAft>
                          <a:spcPts val="0"/>
                        </a:spcAft>
                      </a:pPr>
                      <a:r>
                        <a:rPr lang="en-US" sz="1400" b="1">
                          <a:latin typeface="Calibri"/>
                          <a:ea typeface="Calibri"/>
                          <a:cs typeface="Arial"/>
                        </a:rPr>
                        <a:t>Total </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just">
                        <a:lnSpc>
                          <a:spcPct val="115000"/>
                        </a:lnSpc>
                        <a:spcBef>
                          <a:spcPts val="0"/>
                        </a:spcBef>
                        <a:spcAft>
                          <a:spcPts val="0"/>
                        </a:spcAft>
                      </a:pP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Arial"/>
                        </a:rPr>
                        <a:t>100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Arial"/>
                        </a:rPr>
                        <a:t>60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Arial"/>
                        </a:rPr>
                        <a:t>40</a:t>
                      </a:r>
                      <a:endParaRPr lang="en-US"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05800" cy="1143000"/>
          </a:xfrm>
        </p:spPr>
        <p:txBody>
          <a:bodyPr>
            <a:normAutofit fontScale="90000"/>
          </a:bodyPr>
          <a:lstStyle/>
          <a:p>
            <a:r>
              <a:rPr lang="en-US" b="1" i="1" dirty="0"/>
              <a:t>The present formulation in P.E.R forms for assessment of post 19 &amp; 20 </a:t>
            </a:r>
            <a:r>
              <a:rPr lang="en-US" b="1" i="1" dirty="0" smtClean="0"/>
              <a:t>officers</a:t>
            </a:r>
            <a:endParaRPr lang="en-US" dirty="0"/>
          </a:p>
        </p:txBody>
      </p:sp>
      <p:sp>
        <p:nvSpPr>
          <p:cNvPr id="3" name="Content Placeholder 2"/>
          <p:cNvSpPr>
            <a:spLocks noGrp="1"/>
          </p:cNvSpPr>
          <p:nvPr>
            <p:ph sz="quarter" idx="1"/>
          </p:nvPr>
        </p:nvSpPr>
        <p:spPr>
          <a:xfrm>
            <a:off x="457200" y="1371600"/>
            <a:ext cx="8229600" cy="5105400"/>
          </a:xfrm>
        </p:spPr>
        <p:txBody>
          <a:bodyPr>
            <a:noAutofit/>
          </a:bodyPr>
          <a:lstStyle/>
          <a:p>
            <a:r>
              <a:rPr lang="en-US" sz="1500" dirty="0"/>
              <a:t>PART III</a:t>
            </a:r>
          </a:p>
          <a:p>
            <a:r>
              <a:rPr lang="en-US" sz="1500" dirty="0"/>
              <a:t>(REPORTING OFFICER’S EVALUATION FOR BPS-19&amp;20)</a:t>
            </a:r>
          </a:p>
          <a:p>
            <a:pPr lvl="0"/>
            <a:r>
              <a:rPr lang="en-US" sz="1500" dirty="0"/>
              <a:t>Please Comment on the officer’s performance on the job as given in </a:t>
            </a:r>
            <a:r>
              <a:rPr lang="en-US" sz="1500" dirty="0" err="1"/>
              <a:t>PartII</a:t>
            </a:r>
            <a:r>
              <a:rPr lang="en-US" sz="1500" dirty="0"/>
              <a:t>(2) with special reference to his knowledge of work, ability to plan, organize and supervise, analytical skills competence to take decisions and quality and quantity of output. How far was the officer able to achieve the targets? Comment on the officer’s contribution, with the help of statistical data, if, any in the overall performance of the organization. Do you agree with what has been stated in part II(2)</a:t>
            </a:r>
          </a:p>
          <a:p>
            <a:pPr lvl="0"/>
            <a:r>
              <a:rPr lang="en-US" sz="1500" dirty="0"/>
              <a:t>Integrity	(Morality, uprightness, honesty)</a:t>
            </a:r>
          </a:p>
          <a:p>
            <a:pPr lvl="0"/>
            <a:r>
              <a:rPr lang="en-US" sz="1500" dirty="0"/>
              <a:t>Pen picture including the officer’s strengths and weaknesses with focus on emotional stability, ability to work under pressure communication skills and interpersonal effectiveness(weakness will not be considered as adverse entry unless intended to be treated as adverse)</a:t>
            </a:r>
          </a:p>
          <a:p>
            <a:pPr lvl="0"/>
            <a:r>
              <a:rPr lang="en-US" sz="1500" dirty="0"/>
              <a:t>Area and level of professional expertise with suggestions for future posting.</a:t>
            </a:r>
          </a:p>
          <a:p>
            <a:r>
              <a:rPr lang="en-US" sz="1500" dirty="0"/>
              <a:t> </a:t>
            </a:r>
            <a:r>
              <a:rPr lang="en-US" sz="1500" dirty="0" smtClean="0"/>
              <a:t>  </a:t>
            </a:r>
            <a:r>
              <a:rPr lang="en-US" sz="1500" dirty="0"/>
              <a:t>Training and development needs.</a:t>
            </a:r>
          </a:p>
          <a:p>
            <a:r>
              <a:rPr lang="en-US" sz="1500" dirty="0"/>
              <a:t> </a:t>
            </a:r>
            <a:r>
              <a:rPr lang="en-US" sz="1500" dirty="0" smtClean="0"/>
              <a:t>Overall </a:t>
            </a:r>
            <a:r>
              <a:rPr lang="en-US" sz="1500" dirty="0"/>
              <a:t>grading.</a:t>
            </a:r>
          </a:p>
          <a:p>
            <a:r>
              <a:rPr lang="en-US" sz="1500" dirty="0"/>
              <a:t> </a:t>
            </a:r>
            <a:r>
              <a:rPr lang="en-US" sz="1500" dirty="0" smtClean="0"/>
              <a:t>Very </a:t>
            </a:r>
            <a:r>
              <a:rPr lang="en-US" sz="1500" dirty="0"/>
              <a:t>Good			</a:t>
            </a:r>
            <a:r>
              <a:rPr lang="en-US" sz="1500" dirty="0" err="1"/>
              <a:t>Good</a:t>
            </a:r>
            <a:r>
              <a:rPr lang="en-US" sz="1500" dirty="0"/>
              <a:t>			Average         Below average</a:t>
            </a:r>
          </a:p>
          <a:p>
            <a:r>
              <a:rPr lang="en-US" sz="1500" dirty="0"/>
              <a:t> </a:t>
            </a:r>
            <a:r>
              <a:rPr lang="en-US" sz="1500" dirty="0" smtClean="0"/>
              <a:t>Fitness </a:t>
            </a:r>
            <a:r>
              <a:rPr lang="en-US" sz="1500" dirty="0"/>
              <a:t>for promotion              Comment on the officer’s potential for holding a higher position and additional responsibilities</a:t>
            </a:r>
            <a:r>
              <a:rPr lang="en-US" sz="1500" dirty="0" smtClean="0"/>
              <a:t>.</a:t>
            </a:r>
            <a:endParaRPr lang="en-US" sz="15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a:t>Proposed assessment table for qualitative evaluation of </a:t>
            </a:r>
            <a:r>
              <a:rPr lang="en-US" dirty="0" smtClean="0"/>
              <a:t>ADSJ’s</a:t>
            </a:r>
            <a:endParaRPr lang="en-US" dirty="0"/>
          </a:p>
        </p:txBody>
      </p:sp>
      <p:graphicFrame>
        <p:nvGraphicFramePr>
          <p:cNvPr id="4" name="Content Placeholder 3"/>
          <p:cNvGraphicFramePr>
            <a:graphicFrameLocks noGrp="1"/>
          </p:cNvGraphicFramePr>
          <p:nvPr>
            <p:ph sz="quarter" idx="1"/>
          </p:nvPr>
        </p:nvGraphicFramePr>
        <p:xfrm>
          <a:off x="228601" y="1523999"/>
          <a:ext cx="8763000" cy="5181600"/>
        </p:xfrm>
        <a:graphic>
          <a:graphicData uri="http://schemas.openxmlformats.org/drawingml/2006/table">
            <a:tbl>
              <a:tblPr/>
              <a:tblGrid>
                <a:gridCol w="611294"/>
                <a:gridCol w="1217505"/>
                <a:gridCol w="1219200"/>
                <a:gridCol w="609600"/>
                <a:gridCol w="582507"/>
                <a:gridCol w="1246293"/>
                <a:gridCol w="457200"/>
                <a:gridCol w="609600"/>
                <a:gridCol w="1066800"/>
                <a:gridCol w="533400"/>
                <a:gridCol w="609601"/>
              </a:tblGrid>
              <a:tr h="304800">
                <a:tc>
                  <a:txBody>
                    <a:bodyPr/>
                    <a:lstStyle/>
                    <a:p>
                      <a:pPr marL="0" marR="0" algn="just">
                        <a:lnSpc>
                          <a:spcPct val="115000"/>
                        </a:lnSpc>
                        <a:spcBef>
                          <a:spcPts val="0"/>
                        </a:spcBef>
                        <a:spcAft>
                          <a:spcPts val="0"/>
                        </a:spcAft>
                      </a:pPr>
                      <a:r>
                        <a:rPr lang="en-US" sz="1400" b="1" dirty="0" err="1">
                          <a:latin typeface="Calibri"/>
                          <a:ea typeface="Calibri"/>
                          <a:cs typeface="Arial"/>
                        </a:rPr>
                        <a:t>S.no</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400" b="1" dirty="0">
                          <a:latin typeface="Calibri"/>
                          <a:ea typeface="Calibri"/>
                          <a:cs typeface="Arial"/>
                        </a:rPr>
                        <a:t>Traits</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just">
                        <a:lnSpc>
                          <a:spcPct val="115000"/>
                        </a:lnSpc>
                        <a:spcBef>
                          <a:spcPts val="0"/>
                        </a:spcBef>
                        <a:spcAft>
                          <a:spcPts val="0"/>
                        </a:spcAft>
                      </a:pPr>
                      <a:r>
                        <a:rPr lang="en-US" sz="1400" b="1" dirty="0">
                          <a:latin typeface="Calibri"/>
                          <a:ea typeface="Calibri"/>
                          <a:cs typeface="Arial"/>
                        </a:rPr>
                        <a:t>A                         marks</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just">
                        <a:lnSpc>
                          <a:spcPct val="115000"/>
                        </a:lnSpc>
                        <a:spcBef>
                          <a:spcPts val="0"/>
                        </a:spcBef>
                        <a:spcAft>
                          <a:spcPts val="0"/>
                        </a:spcAft>
                      </a:pPr>
                      <a:r>
                        <a:rPr lang="en-US" sz="1400" b="1" dirty="0">
                          <a:latin typeface="Calibri"/>
                          <a:ea typeface="Calibri"/>
                          <a:cs typeface="Arial"/>
                        </a:rPr>
                        <a:t>Initial</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just">
                        <a:lnSpc>
                          <a:spcPct val="115000"/>
                        </a:lnSpc>
                        <a:spcBef>
                          <a:spcPts val="0"/>
                        </a:spcBef>
                        <a:spcAft>
                          <a:spcPts val="0"/>
                        </a:spcAft>
                      </a:pPr>
                      <a:r>
                        <a:rPr lang="en-US" sz="1400" b="1" dirty="0">
                          <a:latin typeface="Calibri"/>
                          <a:ea typeface="Calibri"/>
                          <a:cs typeface="Arial"/>
                        </a:rPr>
                        <a:t>B                 marks</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just">
                        <a:lnSpc>
                          <a:spcPct val="115000"/>
                        </a:lnSpc>
                        <a:spcBef>
                          <a:spcPts val="0"/>
                        </a:spcBef>
                        <a:spcAft>
                          <a:spcPts val="0"/>
                        </a:spcAft>
                      </a:pPr>
                      <a:r>
                        <a:rPr lang="en-US" sz="1400" b="1" dirty="0">
                          <a:latin typeface="Calibri"/>
                          <a:ea typeface="Calibri"/>
                          <a:cs typeface="Arial"/>
                        </a:rPr>
                        <a:t>initial</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just">
                        <a:lnSpc>
                          <a:spcPct val="115000"/>
                        </a:lnSpc>
                        <a:spcBef>
                          <a:spcPts val="0"/>
                        </a:spcBef>
                        <a:spcAft>
                          <a:spcPts val="0"/>
                        </a:spcAft>
                      </a:pPr>
                      <a:r>
                        <a:rPr lang="en-US" sz="1400" b="1" dirty="0">
                          <a:latin typeface="Calibri"/>
                          <a:ea typeface="Calibri"/>
                          <a:cs typeface="Arial"/>
                        </a:rPr>
                        <a:t>C                   Marks</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just">
                        <a:lnSpc>
                          <a:spcPct val="115000"/>
                        </a:lnSpc>
                        <a:spcBef>
                          <a:spcPts val="0"/>
                        </a:spcBef>
                        <a:spcAft>
                          <a:spcPts val="0"/>
                        </a:spcAft>
                      </a:pPr>
                      <a:r>
                        <a:rPr lang="en-US" sz="1400" b="1" dirty="0">
                          <a:latin typeface="Calibri"/>
                          <a:ea typeface="Calibri"/>
                          <a:cs typeface="Arial"/>
                        </a:rPr>
                        <a:t>initial</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a:txBody>
                    <a:bodyPr/>
                    <a:lstStyle/>
                    <a:p>
                      <a:pPr marL="0" marR="0" algn="ctr">
                        <a:lnSpc>
                          <a:spcPct val="115000"/>
                        </a:lnSpc>
                        <a:spcBef>
                          <a:spcPts val="0"/>
                        </a:spcBef>
                        <a:spcAft>
                          <a:spcPts val="0"/>
                        </a:spcAft>
                      </a:pPr>
                      <a:r>
                        <a:rPr lang="en-US" sz="1600" dirty="0">
                          <a:latin typeface="Calibri"/>
                          <a:ea typeface="Calibri"/>
                          <a:cs typeface="Arial"/>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latin typeface="Calibri"/>
                          <a:ea typeface="Calibri"/>
                          <a:cs typeface="Arial"/>
                        </a:rPr>
                        <a:t>Patriotism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Assertive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Calibri"/>
                          <a:ea typeface="Calibri"/>
                          <a:cs typeface="Arial"/>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Passive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Calibri"/>
                          <a:ea typeface="Calibri"/>
                          <a:cs typeface="Arial"/>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latin typeface="Calibri"/>
                          <a:ea typeface="Calibri"/>
                          <a:cs typeface="Arial"/>
                        </a:rPr>
                        <a:t>vague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Calibri"/>
                          <a:ea typeface="Calibri"/>
                          <a:cs typeface="Arial"/>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a:txBody>
                    <a:bodyPr/>
                    <a:lstStyle/>
                    <a:p>
                      <a:pPr marL="0" marR="0" algn="ctr">
                        <a:lnSpc>
                          <a:spcPct val="115000"/>
                        </a:lnSpc>
                        <a:spcBef>
                          <a:spcPts val="0"/>
                        </a:spcBef>
                        <a:spcAft>
                          <a:spcPts val="0"/>
                        </a:spcAft>
                      </a:pPr>
                      <a:r>
                        <a:rPr lang="en-US" sz="1600">
                          <a:latin typeface="Calibri"/>
                          <a:ea typeface="Calibri"/>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latin typeface="Calibri"/>
                          <a:ea typeface="Calibri"/>
                          <a:cs typeface="Arial"/>
                        </a:rPr>
                        <a:t>Integrity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Above board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Medium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Dubious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0">
                <a:tc>
                  <a:txBody>
                    <a:bodyPr/>
                    <a:lstStyle/>
                    <a:p>
                      <a:pPr marL="0" marR="0" algn="ctr">
                        <a:lnSpc>
                          <a:spcPct val="115000"/>
                        </a:lnSpc>
                        <a:spcBef>
                          <a:spcPts val="0"/>
                        </a:spcBef>
                        <a:spcAft>
                          <a:spcPts val="0"/>
                        </a:spcAft>
                      </a:pPr>
                      <a:r>
                        <a:rPr lang="en-US" sz="1600">
                          <a:latin typeface="Calibri"/>
                          <a:ea typeface="Calibri"/>
                          <a:cs typeface="Arial"/>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latin typeface="Calibri"/>
                          <a:ea typeface="Calibri"/>
                          <a:cs typeface="Arial"/>
                        </a:rPr>
                        <a:t>Juristic vision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latin typeface="Calibri"/>
                          <a:ea typeface="Calibri"/>
                          <a:cs typeface="Arial"/>
                        </a:rPr>
                        <a:t>Visible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obscure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Poor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a:txBody>
                    <a:bodyPr/>
                    <a:lstStyle/>
                    <a:p>
                      <a:pPr marL="0" marR="0" algn="ctr">
                        <a:lnSpc>
                          <a:spcPct val="115000"/>
                        </a:lnSpc>
                        <a:spcBef>
                          <a:spcPts val="0"/>
                        </a:spcBef>
                        <a:spcAft>
                          <a:spcPts val="0"/>
                        </a:spcAft>
                      </a:pPr>
                      <a:r>
                        <a:rPr lang="en-US" sz="1600">
                          <a:latin typeface="Calibri"/>
                          <a:ea typeface="Calibri"/>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Behavior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latin typeface="Calibri"/>
                          <a:ea typeface="Calibri"/>
                          <a:cs typeface="Arial"/>
                        </a:rPr>
                        <a:t>Humble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Calibri"/>
                          <a:ea typeface="Calibri"/>
                          <a:cs typeface="Arial"/>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Rude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Aggressive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0">
                <a:tc>
                  <a:txBody>
                    <a:bodyPr/>
                    <a:lstStyle/>
                    <a:p>
                      <a:pPr marL="0" marR="0" algn="ctr">
                        <a:lnSpc>
                          <a:spcPct val="115000"/>
                        </a:lnSpc>
                        <a:spcBef>
                          <a:spcPts val="0"/>
                        </a:spcBef>
                        <a:spcAft>
                          <a:spcPts val="0"/>
                        </a:spcAft>
                      </a:pPr>
                      <a:r>
                        <a:rPr lang="en-US" sz="1600">
                          <a:latin typeface="Calibri"/>
                          <a:ea typeface="Calibri"/>
                          <a:cs typeface="Arial"/>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Analytical ability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Impressive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Calibri"/>
                          <a:ea typeface="Calibri"/>
                          <a:cs typeface="Arial"/>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Normal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Poor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0">
                <a:tc>
                  <a:txBody>
                    <a:bodyPr/>
                    <a:lstStyle/>
                    <a:p>
                      <a:pPr marL="0" marR="0" algn="ctr">
                        <a:lnSpc>
                          <a:spcPct val="115000"/>
                        </a:lnSpc>
                        <a:spcBef>
                          <a:spcPts val="0"/>
                        </a:spcBef>
                        <a:spcAft>
                          <a:spcPts val="0"/>
                        </a:spcAft>
                      </a:pPr>
                      <a:r>
                        <a:rPr lang="en-US" sz="1600">
                          <a:latin typeface="Calibri"/>
                          <a:ea typeface="Calibri"/>
                          <a:cs typeface="Arial"/>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Public relation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Very limited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latin typeface="Calibri"/>
                          <a:ea typeface="Calibri"/>
                          <a:cs typeface="Arial"/>
                        </a:rPr>
                        <a:t>Limited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Unlimited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0">
                <a:tc>
                  <a:txBody>
                    <a:bodyPr/>
                    <a:lstStyle/>
                    <a:p>
                      <a:pPr marL="0" marR="0" algn="ctr">
                        <a:lnSpc>
                          <a:spcPct val="115000"/>
                        </a:lnSpc>
                        <a:spcBef>
                          <a:spcPts val="0"/>
                        </a:spcBef>
                        <a:spcAft>
                          <a:spcPts val="0"/>
                        </a:spcAft>
                      </a:pPr>
                      <a:r>
                        <a:rPr lang="en-US" sz="1600">
                          <a:latin typeface="Calibri"/>
                          <a:ea typeface="Calibri"/>
                          <a:cs typeface="Arial"/>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Knowledge depth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Attractive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latin typeface="Calibri"/>
                          <a:ea typeface="Calibri"/>
                          <a:cs typeface="Arial"/>
                        </a:rPr>
                        <a:t>Limited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Calibri"/>
                          <a:ea typeface="Calibri"/>
                          <a:cs typeface="Arial"/>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Poor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0">
                <a:tc>
                  <a:txBody>
                    <a:bodyPr/>
                    <a:lstStyle/>
                    <a:p>
                      <a:pPr marL="0" marR="0" algn="ctr">
                        <a:lnSpc>
                          <a:spcPct val="115000"/>
                        </a:lnSpc>
                        <a:spcBef>
                          <a:spcPts val="0"/>
                        </a:spcBef>
                        <a:spcAft>
                          <a:spcPts val="0"/>
                        </a:spcAft>
                      </a:pPr>
                      <a:r>
                        <a:rPr lang="en-US" sz="1600">
                          <a:latin typeface="Calibri"/>
                          <a:ea typeface="Calibri"/>
                          <a:cs typeface="Arial"/>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Drafting skill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Appreciable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Average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Calibri"/>
                          <a:ea typeface="Calibri"/>
                          <a:cs typeface="Arial"/>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latin typeface="Calibri"/>
                          <a:ea typeface="Calibri"/>
                          <a:cs typeface="Arial"/>
                        </a:rPr>
                        <a:t>poor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0">
                <a:tc>
                  <a:txBody>
                    <a:bodyPr/>
                    <a:lstStyle/>
                    <a:p>
                      <a:pPr marL="0" marR="0" algn="ctr">
                        <a:lnSpc>
                          <a:spcPct val="115000"/>
                        </a:lnSpc>
                        <a:spcBef>
                          <a:spcPts val="0"/>
                        </a:spcBef>
                        <a:spcAft>
                          <a:spcPts val="0"/>
                        </a:spcAft>
                      </a:pPr>
                      <a:r>
                        <a:rPr lang="en-US" sz="1600">
                          <a:latin typeface="Calibri"/>
                          <a:ea typeface="Calibri"/>
                          <a:cs typeface="Arial"/>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Administrative skill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Progressive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a:latin typeface="Calibri"/>
                          <a:ea typeface="Calibri"/>
                          <a:cs typeface="Arial"/>
                        </a:rPr>
                        <a:t>Follower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Calibri"/>
                          <a:ea typeface="Calibri"/>
                          <a:cs typeface="Arial"/>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latin typeface="Calibri"/>
                          <a:ea typeface="Calibri"/>
                          <a:cs typeface="Arial"/>
                        </a:rPr>
                        <a:t>Indifferent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Calibri"/>
                          <a:ea typeface="Calibri"/>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gridSpan="2">
                  <a:txBody>
                    <a:bodyPr/>
                    <a:lstStyle/>
                    <a:p>
                      <a:pPr marL="0" marR="0" algn="just">
                        <a:lnSpc>
                          <a:spcPct val="115000"/>
                        </a:lnSpc>
                        <a:spcBef>
                          <a:spcPts val="0"/>
                        </a:spcBef>
                        <a:spcAft>
                          <a:spcPts val="0"/>
                        </a:spcAft>
                      </a:pPr>
                      <a:r>
                        <a:rPr lang="en-US" sz="1600" b="1">
                          <a:latin typeface="Calibri"/>
                          <a:ea typeface="Calibri"/>
                          <a:cs typeface="Arial"/>
                        </a:rPr>
                        <a:t>            Total</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Calibri"/>
                          <a:ea typeface="Calibri"/>
                          <a:cs typeface="Arial"/>
                        </a:rPr>
                        <a:t>100</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Calibri"/>
                          <a:ea typeface="Calibri"/>
                          <a:cs typeface="Arial"/>
                        </a:rPr>
                        <a:t>60</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Calibri"/>
                          <a:ea typeface="Calibri"/>
                          <a:cs typeface="Arial"/>
                        </a:rPr>
                        <a:t>40</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of PER</a:t>
            </a:r>
            <a:endParaRPr lang="en-US" dirty="0"/>
          </a:p>
        </p:txBody>
      </p:sp>
      <p:sp>
        <p:nvSpPr>
          <p:cNvPr id="3" name="Content Placeholder 2"/>
          <p:cNvSpPr>
            <a:spLocks noGrp="1"/>
          </p:cNvSpPr>
          <p:nvPr>
            <p:ph sz="quarter" idx="1"/>
          </p:nvPr>
        </p:nvSpPr>
        <p:spPr/>
        <p:txBody>
          <a:bodyPr>
            <a:normAutofit fontScale="92500"/>
          </a:bodyPr>
          <a:lstStyle/>
          <a:p>
            <a:pPr lvl="0"/>
            <a:r>
              <a:rPr lang="en-US" dirty="0"/>
              <a:t>P.E.R. will be recorded “</a:t>
            </a:r>
            <a:r>
              <a:rPr lang="en-US" i="1" dirty="0"/>
              <a:t>very good”</a:t>
            </a:r>
            <a:r>
              <a:rPr lang="en-US" dirty="0"/>
              <a:t> if an officer earns 75% marks in the annual assessment. </a:t>
            </a:r>
          </a:p>
          <a:p>
            <a:pPr lvl="0"/>
            <a:r>
              <a:rPr lang="en-US" dirty="0"/>
              <a:t>P.E.R will be recorded </a:t>
            </a:r>
            <a:r>
              <a:rPr lang="en-US" i="1" dirty="0"/>
              <a:t>“good”</a:t>
            </a:r>
            <a:r>
              <a:rPr lang="en-US" dirty="0"/>
              <a:t> if an officer earns more than 65% marks in the annual assessment. . </a:t>
            </a:r>
          </a:p>
          <a:p>
            <a:pPr lvl="0"/>
            <a:r>
              <a:rPr lang="en-US" dirty="0"/>
              <a:t>P.E.R. will be recorded </a:t>
            </a:r>
            <a:r>
              <a:rPr lang="en-US" i="1" dirty="0"/>
              <a:t>“average”</a:t>
            </a:r>
            <a:r>
              <a:rPr lang="en-US" dirty="0"/>
              <a:t> if an officer earns less than 55 % marks in annual assessment.</a:t>
            </a:r>
          </a:p>
          <a:p>
            <a:pPr lvl="0"/>
            <a:r>
              <a:rPr lang="en-US" dirty="0"/>
              <a:t>P.E.R. will be recorded </a:t>
            </a:r>
            <a:r>
              <a:rPr lang="en-US" i="1" dirty="0"/>
              <a:t>“below average”</a:t>
            </a:r>
            <a:r>
              <a:rPr lang="en-US" dirty="0"/>
              <a:t> if marks obtained are less than 45% in annual assessment. </a:t>
            </a:r>
          </a:p>
          <a:p>
            <a:pPr lvl="0"/>
            <a:r>
              <a:rPr lang="en-US" dirty="0"/>
              <a:t> P.E.R. will be recorded </a:t>
            </a:r>
            <a:r>
              <a:rPr lang="en-US" i="1" dirty="0"/>
              <a:t>“adverse”</a:t>
            </a:r>
            <a:r>
              <a:rPr lang="en-US" dirty="0"/>
              <a:t> if marks obtained are 40% in annual assessment.</a:t>
            </a:r>
          </a:p>
          <a:p>
            <a:pPr lvl="0"/>
            <a:r>
              <a:rPr lang="en-US" dirty="0"/>
              <a:t>Each adverse P.E.R. (if not expunged) will entail three % deduction from the computed percentage of ensuing year.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Eligibility criteria for promotion</a:t>
            </a:r>
            <a:endParaRPr lang="en-US" dirty="0"/>
          </a:p>
        </p:txBody>
      </p:sp>
      <p:sp>
        <p:nvSpPr>
          <p:cNvPr id="3" name="Content Placeholder 2"/>
          <p:cNvSpPr>
            <a:spLocks noGrp="1"/>
          </p:cNvSpPr>
          <p:nvPr>
            <p:ph sz="quarter" idx="1"/>
          </p:nvPr>
        </p:nvSpPr>
        <p:spPr>
          <a:xfrm>
            <a:off x="457200" y="1371600"/>
            <a:ext cx="8458200" cy="4873752"/>
          </a:xfrm>
        </p:spPr>
        <p:txBody>
          <a:bodyPr>
            <a:noAutofit/>
          </a:bodyPr>
          <a:lstStyle/>
          <a:p>
            <a:pPr lvl="0"/>
            <a:r>
              <a:rPr lang="en-US" sz="2000" dirty="0"/>
              <a:t>Benchmark for eligibility for consideration for promotion from the post of civil judge to the post of Senior Civil Judge (18 to 19) shall be earning of three good P.E.Rs for the last consecutive three years. </a:t>
            </a:r>
          </a:p>
          <a:p>
            <a:pPr lvl="0"/>
            <a:r>
              <a:rPr lang="en-US" sz="2000" dirty="0"/>
              <a:t>Bench mark for consideration for promotion of Senior Civil Judge to the post of Additional District &amp; Sessions Judge (19 to 20) shall be earning of one very good and two good P.E.Rs for the last three consecutive Years. </a:t>
            </a:r>
          </a:p>
          <a:p>
            <a:pPr lvl="0"/>
            <a:r>
              <a:rPr lang="en-US" sz="2000" dirty="0"/>
              <a:t>Benchmark for consideration for promotion of additional District &amp; Sessions judge to the post of Sessions Judge (20 to 21) shall be earning of two very good and one good P.E.R for the last three consecutive years. </a:t>
            </a:r>
          </a:p>
          <a:p>
            <a:pPr lvl="0"/>
            <a:r>
              <a:rPr lang="en-US" sz="2000" dirty="0"/>
              <a:t>If judicial officer earns adverse P.E.R. for three consecutive years, he shall be dismissed from service on the ground of having ceased to be efficient subject to condition that he is issued prior notice of such dismissal at the eve of conveying him 2</a:t>
            </a:r>
            <a:r>
              <a:rPr lang="en-US" sz="2000" baseline="30000" dirty="0"/>
              <a:t>nd</a:t>
            </a:r>
            <a:r>
              <a:rPr lang="en-US" sz="2000" dirty="0"/>
              <a:t> consecutive adverse P.E.R so that he may have an ample opportunity for improvement in the next year. </a:t>
            </a:r>
          </a:p>
          <a:p>
            <a:endParaRPr lang="en-US"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Panel consideration for promotion of judicial officer</a:t>
            </a:r>
            <a:endParaRPr lang="en-US" dirty="0"/>
          </a:p>
        </p:txBody>
      </p:sp>
      <p:sp>
        <p:nvSpPr>
          <p:cNvPr id="3" name="Content Placeholder 2"/>
          <p:cNvSpPr>
            <a:spLocks noGrp="1"/>
          </p:cNvSpPr>
          <p:nvPr>
            <p:ph sz="quarter" idx="1"/>
          </p:nvPr>
        </p:nvSpPr>
        <p:spPr>
          <a:xfrm>
            <a:off x="152400" y="1295400"/>
            <a:ext cx="8839200" cy="4525963"/>
          </a:xfrm>
        </p:spPr>
        <p:txBody>
          <a:bodyPr>
            <a:noAutofit/>
          </a:bodyPr>
          <a:lstStyle/>
          <a:p>
            <a:pPr lvl="0"/>
            <a:r>
              <a:rPr lang="en-US" sz="1800" dirty="0"/>
              <a:t>A panel of three judicial Officers having obtained the benchmark should be taken for consideration for promotion to a vacancy of senior civil Judge and additional District &amp; Sessions Judge. Best of the three should stand promoted in comparative assessment.  </a:t>
            </a:r>
          </a:p>
          <a:p>
            <a:pPr lvl="0"/>
            <a:r>
              <a:rPr lang="en-US" sz="1800" dirty="0"/>
              <a:t>A panel of two judicial officers having obtained the benchmark should be taken for consideration for promotion to a vacancy of District &amp; Sessions Judge and the best of the two should stand promoted in comparative assessment. </a:t>
            </a:r>
          </a:p>
          <a:p>
            <a:pPr lvl="0"/>
            <a:r>
              <a:rPr lang="en-US" sz="1800" dirty="0"/>
              <a:t>Besides the aforesaid, writing of P.E.R. should be taken as a sacred duty and discharged in the same spirit. It should not be considered as casual exercise by the concerned authorities. The writer reiterates that judicial Secretariat having different wings for different jobs should be established at the earliest raising a separate permanent establishment repatriating all judicial officers to judicial posts so that the judicial organization is brought on right track for required reformation and service delivery for the cause of nation. A carrier planning wing manned by reputed practical experts may be created in the judicial secretariat to deal with matters under discussion exclusively as the exercise needs expertise and consistent review and is all time job.  </a:t>
            </a:r>
          </a:p>
          <a:p>
            <a:r>
              <a:rPr lang="en-US" sz="1800" dirty="0"/>
              <a:t>The writer is District &amp; Sessions Judge in K.P.K having variety of expertise in services. </a:t>
            </a:r>
          </a:p>
          <a:p>
            <a:endParaRPr lang="en-US" sz="1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55000" lnSpcReduction="20000"/>
          </a:bodyPr>
          <a:lstStyle/>
          <a:p>
            <a:r>
              <a:rPr lang="en-US" dirty="0" smtClean="0"/>
              <a:t> </a:t>
            </a:r>
          </a:p>
          <a:p>
            <a:r>
              <a:rPr lang="en-US" dirty="0" smtClean="0"/>
              <a:t>The present formulation in P.E.R forms for assessment of BPS 21 officers. </a:t>
            </a:r>
          </a:p>
          <a:p>
            <a:r>
              <a:rPr lang="en-US" dirty="0" smtClean="0"/>
              <a:t>PART III</a:t>
            </a:r>
          </a:p>
          <a:p>
            <a:r>
              <a:rPr lang="en-US" dirty="0" smtClean="0"/>
              <a:t>(EVALUATION BY REPORTING OFFICER FOR BPS-21)</a:t>
            </a:r>
          </a:p>
          <a:p>
            <a:pPr lvl="0"/>
            <a:r>
              <a:rPr lang="en-US" dirty="0" smtClean="0"/>
              <a:t>Comments on the officer’s performance on the job.</a:t>
            </a:r>
          </a:p>
          <a:p>
            <a:pPr lvl="0"/>
            <a:r>
              <a:rPr lang="en-US" dirty="0" smtClean="0"/>
              <a:t>Assessment of officer’s</a:t>
            </a:r>
          </a:p>
          <a:p>
            <a:pPr lvl="0"/>
            <a:r>
              <a:rPr lang="en-US" dirty="0" smtClean="0"/>
              <a:t>Strategic Vision	(Ability to transform the organization in view of changing environment)</a:t>
            </a:r>
          </a:p>
          <a:p>
            <a:pPr lvl="0"/>
            <a:r>
              <a:rPr lang="en-US" dirty="0" smtClean="0"/>
              <a:t>Integrity	(</a:t>
            </a:r>
            <a:r>
              <a:rPr lang="en-US" dirty="0" err="1" smtClean="0"/>
              <a:t>Morality,uprightness,honesty</a:t>
            </a:r>
            <a:r>
              <a:rPr lang="en-US" dirty="0" smtClean="0"/>
              <a:t> and commitment to national interest)</a:t>
            </a:r>
          </a:p>
          <a:p>
            <a:pPr lvl="0"/>
            <a:r>
              <a:rPr lang="en-US" dirty="0" smtClean="0"/>
              <a:t>Ability to supervise, guide and motivate subordinates</a:t>
            </a:r>
          </a:p>
          <a:p>
            <a:pPr lvl="0"/>
            <a:r>
              <a:rPr lang="en-US" dirty="0" smtClean="0"/>
              <a:t>Area of professional expertise with recommendations for future posting.</a:t>
            </a:r>
          </a:p>
          <a:p>
            <a:pPr lvl="0"/>
            <a:r>
              <a:rPr lang="en-US" dirty="0" smtClean="0"/>
              <a:t>  Pen pictures.</a:t>
            </a:r>
          </a:p>
          <a:p>
            <a:pPr lvl="0"/>
            <a:r>
              <a:rPr lang="en-US" dirty="0" smtClean="0"/>
              <a:t>Overall grading.</a:t>
            </a:r>
          </a:p>
          <a:p>
            <a:r>
              <a:rPr lang="en-US" dirty="0" smtClean="0"/>
              <a:t>Very Good			</a:t>
            </a:r>
            <a:r>
              <a:rPr lang="en-US" dirty="0" err="1" smtClean="0"/>
              <a:t>Good</a:t>
            </a:r>
            <a:r>
              <a:rPr lang="en-US" dirty="0" smtClean="0"/>
              <a:t>				Average.</a:t>
            </a:r>
          </a:p>
          <a:p>
            <a:pPr lvl="0"/>
            <a:r>
              <a:rPr lang="en-US" dirty="0" smtClean="0"/>
              <a:t>Comparative grading.</a:t>
            </a:r>
          </a:p>
          <a:p>
            <a:r>
              <a:rPr lang="en-US" dirty="0" smtClean="0"/>
              <a:t>Compared to other officer of his rank, the officer falls in</a:t>
            </a:r>
          </a:p>
          <a:p>
            <a:r>
              <a:rPr lang="en-US" dirty="0" smtClean="0"/>
              <a:t>Top 10%	Next 20%	Next 70</a:t>
            </a:r>
          </a:p>
          <a:p>
            <a:r>
              <a:rPr lang="en-US" dirty="0" smtClean="0"/>
              <a:t>         Name of the reporting </a:t>
            </a:r>
            <a:r>
              <a:rPr lang="en-US" dirty="0" err="1" smtClean="0"/>
              <a:t>officer____________________Signature</a:t>
            </a:r>
            <a:r>
              <a:rPr lang="en-US" dirty="0" smtClean="0"/>
              <a:t>_______________________</a:t>
            </a:r>
          </a:p>
          <a:p>
            <a:r>
              <a:rPr lang="en-US" dirty="0" smtClean="0"/>
              <a:t>         Designation; ________________________________Date___________________</a:t>
            </a:r>
          </a:p>
          <a:p>
            <a:r>
              <a:rPr lang="en-US" dirty="0" smtClean="0"/>
              <a:t> </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10000"/>
          </a:bodyPr>
          <a:lstStyle/>
          <a:p>
            <a:r>
              <a:rPr lang="en-US" b="1" i="1" dirty="0" smtClean="0"/>
              <a:t>Classification of P.E.R through quantification.</a:t>
            </a:r>
            <a:endParaRPr lang="en-US" dirty="0" smtClean="0"/>
          </a:p>
          <a:p>
            <a:pPr lvl="0"/>
            <a:r>
              <a:rPr lang="en-US" dirty="0" smtClean="0"/>
              <a:t>P.E.R. will be recorded “</a:t>
            </a:r>
            <a:r>
              <a:rPr lang="en-US" i="1" dirty="0" smtClean="0"/>
              <a:t>very good”</a:t>
            </a:r>
            <a:r>
              <a:rPr lang="en-US" dirty="0" smtClean="0"/>
              <a:t> if an officer earns 75% marks in the annual assessment. </a:t>
            </a:r>
          </a:p>
          <a:p>
            <a:pPr lvl="0"/>
            <a:r>
              <a:rPr lang="en-US" dirty="0" smtClean="0"/>
              <a:t>P.E.R will be recorded </a:t>
            </a:r>
            <a:r>
              <a:rPr lang="en-US" i="1" dirty="0" smtClean="0"/>
              <a:t>“good”</a:t>
            </a:r>
            <a:r>
              <a:rPr lang="en-US" dirty="0" smtClean="0"/>
              <a:t> if an officer earns more than 65% marks in the annual assessment. . </a:t>
            </a:r>
          </a:p>
          <a:p>
            <a:pPr lvl="0"/>
            <a:r>
              <a:rPr lang="en-US" dirty="0" smtClean="0"/>
              <a:t>P.E.R. will be recorded </a:t>
            </a:r>
            <a:r>
              <a:rPr lang="en-US" i="1" dirty="0" smtClean="0"/>
              <a:t>“average”</a:t>
            </a:r>
            <a:r>
              <a:rPr lang="en-US" dirty="0" smtClean="0"/>
              <a:t> if an officer earns less than 55 % marks in annual assessment.</a:t>
            </a:r>
          </a:p>
          <a:p>
            <a:pPr lvl="0"/>
            <a:r>
              <a:rPr lang="en-US" dirty="0" smtClean="0"/>
              <a:t>P.E.R. will be recorded </a:t>
            </a:r>
            <a:r>
              <a:rPr lang="en-US" i="1" dirty="0" smtClean="0"/>
              <a:t>“below average”</a:t>
            </a:r>
            <a:r>
              <a:rPr lang="en-US" dirty="0" smtClean="0"/>
              <a:t> if marks obtained are less than 45% in annual assessment. </a:t>
            </a:r>
          </a:p>
          <a:p>
            <a:pPr lvl="0"/>
            <a:r>
              <a:rPr lang="en-US" dirty="0" smtClean="0"/>
              <a:t> P.E.R. will be recorded </a:t>
            </a:r>
            <a:r>
              <a:rPr lang="en-US" i="1" dirty="0" smtClean="0"/>
              <a:t>“adverse”</a:t>
            </a:r>
            <a:r>
              <a:rPr lang="en-US" dirty="0" smtClean="0"/>
              <a:t> if marks obtained are 40% in annual assessment.</a:t>
            </a:r>
          </a:p>
          <a:p>
            <a:pPr lvl="0"/>
            <a:r>
              <a:rPr lang="en-US" dirty="0" smtClean="0"/>
              <a:t>Each adverse P.E.R. (if not expunged) will entail three % deduction from the computed percentage of ensuing year. </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914400"/>
            <a:ext cx="9144000" cy="5943600"/>
          </a:xfrm>
        </p:spPr>
        <p:txBody>
          <a:bodyPr/>
          <a:lstStyle/>
          <a:p>
            <a:endParaRPr lang="en-US" dirty="0" smtClean="0"/>
          </a:p>
          <a:p>
            <a:endParaRPr lang="en-US" dirty="0" smtClean="0"/>
          </a:p>
          <a:p>
            <a:endParaRPr lang="en-US" dirty="0" smtClean="0"/>
          </a:p>
          <a:p>
            <a:endParaRPr lang="en-US" dirty="0" smtClean="0"/>
          </a:p>
          <a:p>
            <a:endParaRPr lang="en-US" dirty="0"/>
          </a:p>
        </p:txBody>
      </p:sp>
      <p:graphicFrame>
        <p:nvGraphicFramePr>
          <p:cNvPr id="4" name="Table 3"/>
          <p:cNvGraphicFramePr>
            <a:graphicFrameLocks noGrp="1"/>
          </p:cNvGraphicFramePr>
          <p:nvPr/>
        </p:nvGraphicFramePr>
        <p:xfrm>
          <a:off x="152402" y="152399"/>
          <a:ext cx="8686798" cy="6553200"/>
        </p:xfrm>
        <a:graphic>
          <a:graphicData uri="http://schemas.openxmlformats.org/drawingml/2006/table">
            <a:tbl>
              <a:tblPr/>
              <a:tblGrid>
                <a:gridCol w="550892"/>
                <a:gridCol w="1490597"/>
                <a:gridCol w="1170988"/>
                <a:gridCol w="501721"/>
                <a:gridCol w="653786"/>
                <a:gridCol w="958826"/>
                <a:gridCol w="409754"/>
                <a:gridCol w="515380"/>
                <a:gridCol w="1124549"/>
                <a:gridCol w="591868"/>
                <a:gridCol w="718437"/>
              </a:tblGrid>
              <a:tr h="722959">
                <a:tc>
                  <a:txBody>
                    <a:bodyPr/>
                    <a:lstStyle/>
                    <a:p>
                      <a:pPr marL="0" marR="0" algn="just">
                        <a:lnSpc>
                          <a:spcPct val="300000"/>
                        </a:lnSpc>
                        <a:spcBef>
                          <a:spcPts val="0"/>
                        </a:spcBef>
                        <a:spcAft>
                          <a:spcPts val="0"/>
                        </a:spcAft>
                      </a:pPr>
                      <a:r>
                        <a:rPr lang="en-US" sz="900">
                          <a:latin typeface="Calibri"/>
                          <a:ea typeface="Calibri"/>
                          <a:cs typeface="Times New Roman"/>
                        </a:rPr>
                        <a:t>S.no</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Traits</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just">
                        <a:lnSpc>
                          <a:spcPct val="300000"/>
                        </a:lnSpc>
                        <a:spcBef>
                          <a:spcPts val="0"/>
                        </a:spcBef>
                        <a:spcAft>
                          <a:spcPts val="0"/>
                        </a:spcAft>
                      </a:pPr>
                      <a:r>
                        <a:rPr lang="en-US" sz="900">
                          <a:latin typeface="Calibri"/>
                          <a:ea typeface="Calibri"/>
                          <a:cs typeface="Times New Roman"/>
                        </a:rPr>
                        <a:t>A                   marks    Initial</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just">
                        <a:lnSpc>
                          <a:spcPct val="300000"/>
                        </a:lnSpc>
                        <a:spcBef>
                          <a:spcPts val="0"/>
                        </a:spcBef>
                        <a:spcAft>
                          <a:spcPts val="0"/>
                        </a:spcAft>
                      </a:pPr>
                      <a:r>
                        <a:rPr lang="en-US" sz="900">
                          <a:latin typeface="Calibri"/>
                          <a:ea typeface="Calibri"/>
                          <a:cs typeface="Times New Roman"/>
                        </a:rPr>
                        <a:t>B       marks      initial</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just">
                        <a:lnSpc>
                          <a:spcPct val="300000"/>
                        </a:lnSpc>
                        <a:spcBef>
                          <a:spcPts val="0"/>
                        </a:spcBef>
                        <a:spcAft>
                          <a:spcPts val="0"/>
                        </a:spcAft>
                      </a:pPr>
                      <a:r>
                        <a:rPr lang="en-US" sz="900">
                          <a:latin typeface="Calibri"/>
                          <a:ea typeface="Calibri"/>
                          <a:cs typeface="Times New Roman"/>
                        </a:rPr>
                        <a:t>C                   marks   initial</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722959">
                <a:tc>
                  <a:txBody>
                    <a:bodyPr/>
                    <a:lstStyle/>
                    <a:p>
                      <a:pPr marL="0" marR="0" algn="just">
                        <a:lnSpc>
                          <a:spcPct val="300000"/>
                        </a:lnSpc>
                        <a:spcBef>
                          <a:spcPts val="0"/>
                        </a:spcBef>
                        <a:spcAft>
                          <a:spcPts val="0"/>
                        </a:spcAft>
                      </a:pPr>
                      <a:r>
                        <a:rPr lang="en-US" sz="900">
                          <a:latin typeface="Calibri"/>
                          <a:ea typeface="Calibri"/>
                          <a:cs typeface="Times New Roman"/>
                        </a:rPr>
                        <a:t>1</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Patriotism</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Assertive</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20</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Passive</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14</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vague </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8</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7723">
                <a:tc>
                  <a:txBody>
                    <a:bodyPr/>
                    <a:lstStyle/>
                    <a:p>
                      <a:pPr marL="0" marR="0" algn="just">
                        <a:lnSpc>
                          <a:spcPct val="300000"/>
                        </a:lnSpc>
                        <a:spcBef>
                          <a:spcPts val="0"/>
                        </a:spcBef>
                        <a:spcAft>
                          <a:spcPts val="0"/>
                        </a:spcAft>
                      </a:pPr>
                      <a:r>
                        <a:rPr lang="en-US" sz="900">
                          <a:latin typeface="Calibri"/>
                          <a:ea typeface="Calibri"/>
                          <a:cs typeface="Times New Roman"/>
                        </a:rPr>
                        <a:t>2</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Integrity</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Above board</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20</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Medium</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14</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Dubious</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8</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2959">
                <a:tc>
                  <a:txBody>
                    <a:bodyPr/>
                    <a:lstStyle/>
                    <a:p>
                      <a:pPr marL="0" marR="0" algn="just">
                        <a:lnSpc>
                          <a:spcPct val="300000"/>
                        </a:lnSpc>
                        <a:spcBef>
                          <a:spcPts val="0"/>
                        </a:spcBef>
                        <a:spcAft>
                          <a:spcPts val="0"/>
                        </a:spcAft>
                      </a:pPr>
                      <a:r>
                        <a:rPr lang="en-US" sz="900">
                          <a:latin typeface="Calibri"/>
                          <a:ea typeface="Calibri"/>
                          <a:cs typeface="Times New Roman"/>
                        </a:rPr>
                        <a:t>3</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Futuristic vision</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Good</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16</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Medium</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9</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Poor</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6</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2959">
                <a:tc>
                  <a:txBody>
                    <a:bodyPr/>
                    <a:lstStyle/>
                    <a:p>
                      <a:pPr marL="0" marR="0" algn="just">
                        <a:lnSpc>
                          <a:spcPct val="300000"/>
                        </a:lnSpc>
                        <a:spcBef>
                          <a:spcPts val="0"/>
                        </a:spcBef>
                        <a:spcAft>
                          <a:spcPts val="0"/>
                        </a:spcAft>
                      </a:pPr>
                      <a:r>
                        <a:rPr lang="en-US" sz="900">
                          <a:latin typeface="Calibri"/>
                          <a:ea typeface="Calibri"/>
                          <a:cs typeface="Times New Roman"/>
                        </a:rPr>
                        <a:t>4</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Creativity</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Good </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16</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Medium</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9</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Poor</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6</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2959">
                <a:tc>
                  <a:txBody>
                    <a:bodyPr/>
                    <a:lstStyle/>
                    <a:p>
                      <a:pPr marL="0" marR="0" algn="just">
                        <a:lnSpc>
                          <a:spcPct val="300000"/>
                        </a:lnSpc>
                        <a:spcBef>
                          <a:spcPts val="0"/>
                        </a:spcBef>
                        <a:spcAft>
                          <a:spcPts val="0"/>
                        </a:spcAft>
                      </a:pPr>
                      <a:r>
                        <a:rPr lang="en-US" sz="900">
                          <a:latin typeface="Calibri"/>
                          <a:ea typeface="Calibri"/>
                          <a:cs typeface="Times New Roman"/>
                        </a:rPr>
                        <a:t>5</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Supervision</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Impressive</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14</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Medium</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7</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Poor</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6</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2959">
                <a:tc>
                  <a:txBody>
                    <a:bodyPr/>
                    <a:lstStyle/>
                    <a:p>
                      <a:pPr marL="0" marR="0" algn="just">
                        <a:lnSpc>
                          <a:spcPct val="300000"/>
                        </a:lnSpc>
                        <a:spcBef>
                          <a:spcPts val="0"/>
                        </a:spcBef>
                        <a:spcAft>
                          <a:spcPts val="0"/>
                        </a:spcAft>
                      </a:pPr>
                      <a:r>
                        <a:rPr lang="en-US" sz="900">
                          <a:latin typeface="Calibri"/>
                          <a:ea typeface="Calibri"/>
                          <a:cs typeface="Times New Roman"/>
                        </a:rPr>
                        <a:t>6</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Leadership</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Good</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14</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Medium</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7</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poor</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6</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7723">
                <a:tc gridSpan="2">
                  <a:txBody>
                    <a:bodyPr/>
                    <a:lstStyle/>
                    <a:p>
                      <a:pPr marL="0" marR="0" algn="just">
                        <a:lnSpc>
                          <a:spcPct val="300000"/>
                        </a:lnSpc>
                        <a:spcBef>
                          <a:spcPts val="0"/>
                        </a:spcBef>
                        <a:spcAft>
                          <a:spcPts val="0"/>
                        </a:spcAft>
                      </a:pPr>
                      <a:r>
                        <a:rPr lang="en-US" sz="900">
                          <a:latin typeface="Calibri"/>
                          <a:ea typeface="Calibri"/>
                          <a:cs typeface="Times New Roman"/>
                        </a:rPr>
                        <a:t>Total</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100</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60</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r>
                        <a:rPr lang="en-US" sz="900">
                          <a:latin typeface="Calibri"/>
                          <a:ea typeface="Calibri"/>
                          <a:cs typeface="Times New Roman"/>
                        </a:rPr>
                        <a:t>40</a:t>
                      </a: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300000"/>
                        </a:lnSpc>
                        <a:spcBef>
                          <a:spcPts val="0"/>
                        </a:spcBef>
                        <a:spcAft>
                          <a:spcPts val="0"/>
                        </a:spcAft>
                      </a:pPr>
                      <a:endParaRPr lang="en-US" sz="900" dirty="0">
                        <a:latin typeface="Calibri"/>
                        <a:ea typeface="Calibri"/>
                        <a:cs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sz="quarter"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p:txBody>
          <a:bodyPr/>
          <a:lstStyle/>
          <a:p>
            <a:r>
              <a:rPr lang="en-US" dirty="0"/>
              <a:t>For proper appreciation of the role and value of Performance evaluation report (P.E.R) in service life and consequent on governance in a State, one has to grasp the historical development of it till the present day. Hence this write-up will highlight the subject.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History of performance evaluation report (PER)</a:t>
            </a:r>
            <a:endParaRPr lang="en-US" dirty="0"/>
          </a:p>
        </p:txBody>
      </p:sp>
      <p:sp>
        <p:nvSpPr>
          <p:cNvPr id="3" name="Content Placeholder 2"/>
          <p:cNvSpPr>
            <a:spLocks noGrp="1"/>
          </p:cNvSpPr>
          <p:nvPr>
            <p:ph sz="quarter" idx="1"/>
          </p:nvPr>
        </p:nvSpPr>
        <p:spPr>
          <a:xfrm>
            <a:off x="0" y="1447800"/>
            <a:ext cx="9144000" cy="5181600"/>
          </a:xfrm>
        </p:spPr>
        <p:txBody>
          <a:bodyPr>
            <a:noAutofit/>
          </a:bodyPr>
          <a:lstStyle/>
          <a:p>
            <a:pPr algn="just">
              <a:lnSpc>
                <a:spcPct val="170000"/>
              </a:lnSpc>
              <a:buNone/>
            </a:pPr>
            <a:r>
              <a:rPr lang="en-US" sz="1400" b="1" dirty="0" smtClean="0"/>
              <a:t>	No </a:t>
            </a:r>
            <a:r>
              <a:rPr lang="en-US" sz="1400" b="1" dirty="0"/>
              <a:t>definite recorded information is available as per search of the writer as to when and by whom the practice of P.E.R (old named ACR) for state servants was introduced. A notification of the year 1948 was found containing mention of ACR which indirectly indicate that this system was introduced in British era. The philosophical approach available in the columns of P.E.R   do support the aforesaid view as the same is based on very </a:t>
            </a:r>
            <a:r>
              <a:rPr lang="en-US" sz="1400" b="1" dirty="0" err="1"/>
              <a:t>very</a:t>
            </a:r>
            <a:r>
              <a:rPr lang="en-US" sz="1400" b="1" dirty="0"/>
              <a:t> deep appreciation of factual and natural performances which in humble view of the writer seldom remained local cultural approach. It is not governed by any statutory law or rules but under instructions of government. The nomenclature of P.E.R. was Annual confidential report (ACR) which though changed but no fundamental changes were brought in its formulation keeping in view the nature of job of officers particularly judicial officers.  Confidentiality of P.E.R was kept intact. In humble view of the writer, if communication of PER (positive or negative) is allowed, this will has very positive effects for future reformation of an officer.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 and importance of PER</a:t>
            </a:r>
            <a:endParaRPr lang="en-US" dirty="0"/>
          </a:p>
        </p:txBody>
      </p:sp>
      <p:sp>
        <p:nvSpPr>
          <p:cNvPr id="3" name="Content Placeholder 2"/>
          <p:cNvSpPr>
            <a:spLocks noGrp="1"/>
          </p:cNvSpPr>
          <p:nvPr>
            <p:ph sz="quarter" idx="1"/>
          </p:nvPr>
        </p:nvSpPr>
        <p:spPr>
          <a:xfrm>
            <a:off x="228600" y="1295400"/>
            <a:ext cx="8915400" cy="4953000"/>
          </a:xfrm>
        </p:spPr>
        <p:txBody>
          <a:bodyPr>
            <a:noAutofit/>
          </a:bodyPr>
          <a:lstStyle/>
          <a:p>
            <a:r>
              <a:rPr lang="en-US" sz="1800" dirty="0"/>
              <a:t>The object of writing P.E.R. is to assess the actual performance and hidden potential of a state servant and decide about his future responsibility and promotion in service. The practice was aimed at ensuring common approach and equal competence of state servants so that system runs on a straight policy objectives to achieve understanding , familiarity and maturity in due course of time. Negative entries in the P.E.R are considered  penal step in service matters and communicated to the effected servant so that he may be provided an opportunity of improvement as well as </a:t>
            </a:r>
            <a:r>
              <a:rPr lang="en-US" sz="1800" dirty="0" err="1"/>
              <a:t>defence</a:t>
            </a:r>
            <a:r>
              <a:rPr lang="en-US" sz="1800" dirty="0"/>
              <a:t> and the principle of natural justice                                                    “ </a:t>
            </a:r>
            <a:r>
              <a:rPr lang="en-US" sz="1800" i="1" dirty="0"/>
              <a:t>no one should be condemned unheard</a:t>
            </a:r>
            <a:r>
              <a:rPr lang="en-US" sz="1800" dirty="0"/>
              <a:t>” is met. It is also aimed at securing upright servant and weeding out the incompetent and corrupt. The P.E.R. is considered highly sacred and secret and writing of the same do require much expertise, visionary approach and upright/honest caliber of the reporting officer and of course the countersigning authority wherever applicable. Importance of P.E.R. can be summarized in the following one sentence;-</a:t>
            </a:r>
          </a:p>
          <a:p>
            <a:r>
              <a:rPr lang="en-US" sz="1800" b="1" i="1" dirty="0"/>
              <a:t>“It is the backbone of service life of a servant and foundation of good governance in a state</a:t>
            </a:r>
            <a:r>
              <a:rPr lang="en-US" sz="1800" b="1" i="1" dirty="0" smtClean="0"/>
              <a:t>”</a:t>
            </a:r>
            <a:endParaRPr 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 and importance of PER</a:t>
            </a:r>
            <a:endParaRPr lang="en-US" dirty="0"/>
          </a:p>
        </p:txBody>
      </p:sp>
      <p:sp>
        <p:nvSpPr>
          <p:cNvPr id="3" name="Content Placeholder 2"/>
          <p:cNvSpPr>
            <a:spLocks noGrp="1"/>
          </p:cNvSpPr>
          <p:nvPr>
            <p:ph sz="quarter" idx="1"/>
          </p:nvPr>
        </p:nvSpPr>
        <p:spPr>
          <a:xfrm>
            <a:off x="228600" y="1295400"/>
            <a:ext cx="8763000" cy="4953000"/>
          </a:xfrm>
        </p:spPr>
        <p:txBody>
          <a:bodyPr>
            <a:noAutofit/>
          </a:bodyPr>
          <a:lstStyle/>
          <a:p>
            <a:r>
              <a:rPr lang="en-US" sz="1700" dirty="0" smtClean="0"/>
              <a:t>Civil services are divided in two main categories i.e. selection post and non-selection post. During consideration for promotion of a servant to non-selection post i.e. </a:t>
            </a:r>
            <a:r>
              <a:rPr lang="en-US" sz="1700" dirty="0" err="1" smtClean="0"/>
              <a:t>upto</a:t>
            </a:r>
            <a:r>
              <a:rPr lang="en-US" sz="1700" dirty="0" smtClean="0"/>
              <a:t> BPS-18, fitness cum seniority remain the subjects of equal importance for consideration at the time of promotion. Seniority is maintained under separate rules while fitness is assessed from entries in P.E.R. of a servant. </a:t>
            </a:r>
          </a:p>
          <a:p>
            <a:r>
              <a:rPr lang="en-US" sz="1700" dirty="0" smtClean="0"/>
              <a:t>In selection post i.e. BPS-19 and above, seniority is though subject of consideration in promotion process but has no decisive role. Decisive role is played by fitness of a servant for promotion which is generally and usually determined from entries in the P.E.R.  Here the role of seniority is limited to the extent of first consideration of senior officers but if an officer is found unfit as per prescribed standard he is superseded. </a:t>
            </a:r>
          </a:p>
          <a:p>
            <a:r>
              <a:rPr lang="en-US" sz="1700" dirty="0" smtClean="0"/>
              <a:t>The aforesaid importance of P.E.R. writing requires more vigilant and versatile expert approach and cast a high duty on the reporting and countersigning authorities . Not only carrier of a state servant is based on P.E.R but the whole system of governance is indirectly based on the right exercise of P.E.R. writing. If proper appreciation is depicted in the P.E. R of a servant, only competent, vigilant and dashing servants will promote to the highest posts who will in turn play responsible and patriotic role in visualizing policies for the Nation. Thus by analysis of its importance, the objective of P.E.R is too lofty not perceptible in common sense. </a:t>
            </a:r>
          </a:p>
          <a:p>
            <a:pPr>
              <a:buNone/>
            </a:pPr>
            <a:endParaRPr lang="en-US" sz="17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467600" cy="792162"/>
          </a:xfrm>
        </p:spPr>
        <p:txBody>
          <a:bodyPr/>
          <a:lstStyle/>
          <a:p>
            <a:r>
              <a:rPr lang="en-US" dirty="0" smtClean="0"/>
              <a:t>Evaluation of PER</a:t>
            </a:r>
            <a:endParaRPr lang="en-US" dirty="0"/>
          </a:p>
        </p:txBody>
      </p:sp>
      <p:sp>
        <p:nvSpPr>
          <p:cNvPr id="3" name="Content Placeholder 2"/>
          <p:cNvSpPr>
            <a:spLocks noGrp="1"/>
          </p:cNvSpPr>
          <p:nvPr>
            <p:ph sz="quarter" idx="1"/>
          </p:nvPr>
        </p:nvSpPr>
        <p:spPr>
          <a:xfrm>
            <a:off x="152400" y="1066800"/>
            <a:ext cx="8991600" cy="5791200"/>
          </a:xfrm>
        </p:spPr>
        <p:txBody>
          <a:bodyPr>
            <a:noAutofit/>
          </a:bodyPr>
          <a:lstStyle/>
          <a:p>
            <a:r>
              <a:rPr lang="en-US" sz="1800" dirty="0"/>
              <a:t>The P.E.R form meant for evaluation purposes is kept on changes with the change in demands of jobs and gradual expertise. P.E.R forms are applied to both executive officers and judicial officers alike and no difference of job appreciation is maintained between the two. Resultantly the performance of judicial officers could not improve as per requirements because neither their assessment was according to the required traits of a judge nor the P.E.R writing was extended so much sensitivity and deep appreciation qua its efficacy. The writer is of the view that even the status of civil servant for a judicial officer is misnomer as public service and justice delivery are never synonymous job. </a:t>
            </a:r>
          </a:p>
          <a:p>
            <a:r>
              <a:rPr lang="en-US" sz="1800" dirty="0"/>
              <a:t>Federal government visualized formula for quantification of P.E.R and has introduced the same for consideration during promotion process of officers of selection posts. The P.E.R. is allotted marks in terms of its grading i.e. very good, good, average and below average. Then a benchmark is fixed, if an officer fails to obtain marks more than the benchmark, he is dropped from consideration for promotion. Those who have achieved the benchmark are considered in panel of three i.e. three officers for one post and the best of them is promoted and  inferior in comparative assessment is left over and stands superseded. By keeping the aforesaid practice, federal government has succeeded to ensure promotion of those officers who are having more or less the like qualities, abilities and future vision.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of PER</a:t>
            </a:r>
            <a:endParaRPr lang="en-US" dirty="0"/>
          </a:p>
        </p:txBody>
      </p:sp>
      <p:sp>
        <p:nvSpPr>
          <p:cNvPr id="3" name="Content Placeholder 2"/>
          <p:cNvSpPr>
            <a:spLocks noGrp="1"/>
          </p:cNvSpPr>
          <p:nvPr>
            <p:ph sz="quarter" idx="1"/>
          </p:nvPr>
        </p:nvSpPr>
        <p:spPr>
          <a:xfrm>
            <a:off x="152400" y="1295400"/>
            <a:ext cx="8991600" cy="5334000"/>
          </a:xfrm>
        </p:spPr>
        <p:txBody>
          <a:bodyPr>
            <a:noAutofit/>
          </a:bodyPr>
          <a:lstStyle/>
          <a:p>
            <a:r>
              <a:rPr lang="en-US" sz="2200" dirty="0" smtClean="0"/>
              <a:t>At </a:t>
            </a:r>
            <a:r>
              <a:rPr lang="en-US" sz="2200" dirty="0"/>
              <a:t>provincial level, the said formula is also now made applicable but judiciary is following the old subjective practice in writing P.E.R and consideration of the same in promotion process. The non-formulation of any criteria affected meritorious promotion in judicial organization which in turn causes far-reaching adverse consequences on judicial performance as well as judicial system. Another factor does play a role in this pathetic situation which is the non-hierarchical structure of judicial organization. P.E.R writing is sometime suffered from lack of proper appreciation, expertise and required acumen. </a:t>
            </a:r>
          </a:p>
          <a:p>
            <a:r>
              <a:rPr lang="en-US" sz="2200" dirty="0"/>
              <a:t>In order to make the assessment of performance of judicial officers realistic, meritorious and objective oriented which will transform judicial organization with uniformed judicial approach, character and vision, following suggestions for changes in the assessment part of prevailing P.E.R forms for different posts of judicial officers are recommended for consideration.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Tables</a:t>
            </a:r>
            <a:endParaRPr lang="en-US" dirty="0"/>
          </a:p>
        </p:txBody>
      </p:sp>
      <p:sp>
        <p:nvSpPr>
          <p:cNvPr id="3" name="Content Placeholder 2"/>
          <p:cNvSpPr>
            <a:spLocks noGrp="1"/>
          </p:cNvSpPr>
          <p:nvPr>
            <p:ph sz="quarter" idx="1"/>
          </p:nvPr>
        </p:nvSpPr>
        <p:spPr/>
        <p:txBody>
          <a:bodyPr/>
          <a:lstStyle/>
          <a:p>
            <a:r>
              <a:rPr lang="en-US" b="1" i="1" dirty="0"/>
              <a:t>The present formulation in P.E.R forms for assessment of post 17 &amp; 18 officers. </a:t>
            </a:r>
            <a:endParaRPr lang="en-US" dirty="0"/>
          </a:p>
          <a:p>
            <a:r>
              <a:rPr lang="en-US" dirty="0"/>
              <a:t>The rating in part III should be recorded by initiating the appropriate box.</a:t>
            </a:r>
          </a:p>
          <a:p>
            <a:r>
              <a:rPr lang="en-US" dirty="0"/>
              <a:t>The ratings denoted by alphabets are as follow:</a:t>
            </a:r>
          </a:p>
          <a:p>
            <a:r>
              <a:rPr lang="en-US" dirty="0"/>
              <a:t>‘A’ Very Good, ‘B’ Good ‘C’ Average, ‘D’ Below Average.</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1" y="0"/>
          <a:ext cx="8991600" cy="6857998"/>
        </p:xfrm>
        <a:graphic>
          <a:graphicData uri="http://schemas.openxmlformats.org/drawingml/2006/table">
            <a:tbl>
              <a:tblPr/>
              <a:tblGrid>
                <a:gridCol w="304799"/>
                <a:gridCol w="4920265"/>
                <a:gridCol w="320556"/>
                <a:gridCol w="320556"/>
                <a:gridCol w="240418"/>
                <a:gridCol w="240418"/>
                <a:gridCol w="2644588"/>
              </a:tblGrid>
              <a:tr h="214312">
                <a:tc>
                  <a:txBody>
                    <a:bodyPr/>
                    <a:lstStyle/>
                    <a:p>
                      <a:pPr marL="0" marR="0" algn="ctr">
                        <a:lnSpc>
                          <a:spcPct val="115000"/>
                        </a:lnSpc>
                        <a:spcBef>
                          <a:spcPts val="0"/>
                        </a:spcBef>
                        <a:spcAft>
                          <a:spcPts val="0"/>
                        </a:spcAft>
                      </a:pPr>
                      <a:endParaRPr lang="en-US" sz="900" dirty="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dirty="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latin typeface="Calibri"/>
                          <a:ea typeface="Calibri"/>
                          <a:cs typeface="Arial"/>
                        </a:rPr>
                        <a:t>A</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latin typeface="Calibri"/>
                          <a:ea typeface="Calibri"/>
                          <a:cs typeface="Arial"/>
                        </a:rPr>
                        <a:t>B</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latin typeface="Calibri"/>
                          <a:ea typeface="Calibri"/>
                          <a:cs typeface="Arial"/>
                        </a:rPr>
                        <a:t>C</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latin typeface="Calibri"/>
                          <a:ea typeface="Calibri"/>
                          <a:cs typeface="Arial"/>
                        </a:rPr>
                        <a:t>D</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5">
                <a:tc>
                  <a:txBody>
                    <a:bodyPr/>
                    <a:lstStyle/>
                    <a:p>
                      <a:pPr marL="342900" marR="0" lvl="0" indent="-342900" algn="ctr" rtl="0">
                        <a:lnSpc>
                          <a:spcPct val="115000"/>
                        </a:lnSpc>
                        <a:spcBef>
                          <a:spcPts val="0"/>
                        </a:spcBef>
                        <a:spcAft>
                          <a:spcPts val="0"/>
                        </a:spcAft>
                        <a:buFont typeface="+mj-lt"/>
                        <a:buAutoNum type="arabicPeriod"/>
                      </a:pPr>
                      <a:endParaRPr lang="en-US" sz="9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latin typeface="Calibri"/>
                          <a:ea typeface="Calibri"/>
                          <a:cs typeface="Arial"/>
                        </a:rPr>
                        <a:t>Intelligence</a:t>
                      </a:r>
                    </a:p>
                    <a:p>
                      <a:pPr marL="0" marR="0" algn="ctr">
                        <a:lnSpc>
                          <a:spcPct val="115000"/>
                        </a:lnSpc>
                        <a:spcBef>
                          <a:spcPts val="0"/>
                        </a:spcBef>
                        <a:spcAft>
                          <a:spcPts val="0"/>
                        </a:spcAft>
                      </a:pPr>
                      <a:r>
                        <a:rPr lang="en-US" sz="1200" dirty="0">
                          <a:latin typeface="Calibri"/>
                          <a:ea typeface="Calibri"/>
                          <a:cs typeface="Arial"/>
                        </a:rPr>
                        <a:t>Exceptionally bright; Excellent comprehension</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latin typeface="Calibri"/>
                          <a:ea typeface="Calibri"/>
                          <a:cs typeface="Arial"/>
                        </a:rPr>
                        <a:t>Dull; Slow</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5">
                <a:tc>
                  <a:txBody>
                    <a:bodyPr/>
                    <a:lstStyle/>
                    <a:p>
                      <a:pPr marL="342900" marR="0" lvl="0" indent="-342900" algn="ctr" rtl="0">
                        <a:lnSpc>
                          <a:spcPct val="115000"/>
                        </a:lnSpc>
                        <a:spcBef>
                          <a:spcPts val="0"/>
                        </a:spcBef>
                        <a:spcAft>
                          <a:spcPts val="0"/>
                        </a:spcAft>
                        <a:buFont typeface="+mj-lt"/>
                        <a:buAutoNum type="arabicPeriod"/>
                      </a:pPr>
                      <a:endParaRPr lang="en-US" sz="900" dirty="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latin typeface="Calibri"/>
                          <a:ea typeface="Calibri"/>
                          <a:cs typeface="Arial"/>
                        </a:rPr>
                        <a:t>Confidence and will power.</a:t>
                      </a:r>
                    </a:p>
                    <a:p>
                      <a:pPr marL="0" marR="0" algn="ctr">
                        <a:lnSpc>
                          <a:spcPct val="115000"/>
                        </a:lnSpc>
                        <a:spcBef>
                          <a:spcPts val="0"/>
                        </a:spcBef>
                        <a:spcAft>
                          <a:spcPts val="0"/>
                        </a:spcAft>
                      </a:pPr>
                      <a:r>
                        <a:rPr lang="en-US" sz="1200" dirty="0">
                          <a:latin typeface="Calibri"/>
                          <a:ea typeface="Calibri"/>
                          <a:cs typeface="Arial"/>
                        </a:rPr>
                        <a:t>Exceptionally confident and resolute</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latin typeface="Calibri"/>
                          <a:ea typeface="Calibri"/>
                          <a:cs typeface="Arial"/>
                        </a:rPr>
                        <a:t>Uncertain; hesitant</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2937">
                <a:tc>
                  <a:txBody>
                    <a:bodyPr/>
                    <a:lstStyle/>
                    <a:p>
                      <a:pPr marL="342900" marR="0" lvl="0" indent="-342900" algn="ctr" rtl="0">
                        <a:lnSpc>
                          <a:spcPct val="115000"/>
                        </a:lnSpc>
                        <a:spcBef>
                          <a:spcPts val="0"/>
                        </a:spcBef>
                        <a:spcAft>
                          <a:spcPts val="0"/>
                        </a:spcAft>
                        <a:buFont typeface="+mj-lt"/>
                        <a:buAutoNum type="arabicPeriod"/>
                      </a:pPr>
                      <a:endParaRPr lang="en-US" sz="9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latin typeface="Calibri"/>
                          <a:ea typeface="Calibri"/>
                          <a:cs typeface="Arial"/>
                        </a:rPr>
                        <a:t>Acceptance of responsibility.</a:t>
                      </a:r>
                    </a:p>
                    <a:p>
                      <a:pPr marL="0" marR="0" algn="ctr">
                        <a:lnSpc>
                          <a:spcPct val="115000"/>
                        </a:lnSpc>
                        <a:spcBef>
                          <a:spcPts val="0"/>
                        </a:spcBef>
                        <a:spcAft>
                          <a:spcPts val="0"/>
                        </a:spcAft>
                      </a:pPr>
                      <a:r>
                        <a:rPr lang="en-US" sz="1200" dirty="0">
                          <a:latin typeface="Calibri"/>
                          <a:ea typeface="Calibri"/>
                          <a:cs typeface="Arial"/>
                        </a:rPr>
                        <a:t>Always prepared to take on responsibility even in difficult cases. </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latin typeface="Calibri"/>
                          <a:ea typeface="Calibri"/>
                          <a:cs typeface="Arial"/>
                        </a:rPr>
                        <a:t>Reluctant to take on responsibility; will avoid it whenever possible.</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2937">
                <a:tc>
                  <a:txBody>
                    <a:bodyPr/>
                    <a:lstStyle/>
                    <a:p>
                      <a:pPr marL="342900" marR="0" lvl="0" indent="-342900" algn="ctr" rtl="0">
                        <a:lnSpc>
                          <a:spcPct val="115000"/>
                        </a:lnSpc>
                        <a:spcBef>
                          <a:spcPts val="0"/>
                        </a:spcBef>
                        <a:spcAft>
                          <a:spcPts val="0"/>
                        </a:spcAft>
                        <a:buFont typeface="+mj-lt"/>
                        <a:buAutoNum type="arabicPeriod"/>
                      </a:pPr>
                      <a:endParaRPr lang="en-US" sz="9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latin typeface="Calibri"/>
                          <a:ea typeface="Calibri"/>
                          <a:cs typeface="Arial"/>
                        </a:rPr>
                        <a:t>Reliability under pressure.</a:t>
                      </a:r>
                    </a:p>
                    <a:p>
                      <a:pPr marL="0" marR="0" algn="ctr">
                        <a:lnSpc>
                          <a:spcPct val="115000"/>
                        </a:lnSpc>
                        <a:spcBef>
                          <a:spcPts val="0"/>
                        </a:spcBef>
                        <a:spcAft>
                          <a:spcPts val="0"/>
                        </a:spcAft>
                      </a:pPr>
                      <a:r>
                        <a:rPr lang="en-US" sz="1200" dirty="0">
                          <a:latin typeface="Calibri"/>
                          <a:ea typeface="Calibri"/>
                          <a:cs typeface="Arial"/>
                        </a:rPr>
                        <a:t>Calm and exceptionally reliable at all times.</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latin typeface="Calibri"/>
                          <a:ea typeface="Calibri"/>
                          <a:cs typeface="Arial"/>
                        </a:rPr>
                        <a:t>Confused and easily flustered even under normal pressure.</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5">
                <a:tc>
                  <a:txBody>
                    <a:bodyPr/>
                    <a:lstStyle/>
                    <a:p>
                      <a:pPr marL="342900" marR="0" lvl="0" indent="-342900" algn="ctr" rtl="0">
                        <a:lnSpc>
                          <a:spcPct val="115000"/>
                        </a:lnSpc>
                        <a:spcBef>
                          <a:spcPts val="0"/>
                        </a:spcBef>
                        <a:spcAft>
                          <a:spcPts val="0"/>
                        </a:spcAft>
                        <a:buFont typeface="+mj-lt"/>
                        <a:buAutoNum type="arabicPeriod"/>
                      </a:pPr>
                      <a:endParaRPr lang="en-US" sz="9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latin typeface="Calibri"/>
                          <a:ea typeface="Calibri"/>
                          <a:cs typeface="Arial"/>
                        </a:rPr>
                        <a:t>Financial responsibility</a:t>
                      </a:r>
                    </a:p>
                    <a:p>
                      <a:pPr marL="0" marR="0" algn="ctr">
                        <a:lnSpc>
                          <a:spcPct val="115000"/>
                        </a:lnSpc>
                        <a:spcBef>
                          <a:spcPts val="0"/>
                        </a:spcBef>
                        <a:spcAft>
                          <a:spcPts val="0"/>
                        </a:spcAft>
                      </a:pPr>
                      <a:r>
                        <a:rPr lang="en-US" sz="1200" dirty="0">
                          <a:latin typeface="Calibri"/>
                          <a:ea typeface="Calibri"/>
                          <a:cs typeface="Arial"/>
                        </a:rPr>
                        <a:t>Exercise due care and discipline</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dirty="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latin typeface="Calibri"/>
                          <a:ea typeface="Calibri"/>
                          <a:cs typeface="Arial"/>
                        </a:rPr>
                        <a:t>Irresponsible.</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2937">
                <a:tc>
                  <a:txBody>
                    <a:bodyPr/>
                    <a:lstStyle/>
                    <a:p>
                      <a:pPr marL="342900" marR="0" lvl="0" indent="-342900" algn="ctr" rtl="0">
                        <a:lnSpc>
                          <a:spcPct val="115000"/>
                        </a:lnSpc>
                        <a:spcBef>
                          <a:spcPts val="0"/>
                        </a:spcBef>
                        <a:spcAft>
                          <a:spcPts val="0"/>
                        </a:spcAft>
                        <a:buFont typeface="+mj-lt"/>
                        <a:buAutoNum type="arabicPeriod"/>
                      </a:pPr>
                      <a:endParaRPr lang="en-US" sz="9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latin typeface="Calibri"/>
                          <a:ea typeface="Calibri"/>
                          <a:cs typeface="Arial"/>
                        </a:rPr>
                        <a:t>Relation with</a:t>
                      </a:r>
                    </a:p>
                    <a:p>
                      <a:pPr marL="0" marR="0" algn="ctr">
                        <a:lnSpc>
                          <a:spcPct val="115000"/>
                        </a:lnSpc>
                        <a:spcBef>
                          <a:spcPts val="0"/>
                        </a:spcBef>
                        <a:spcAft>
                          <a:spcPts val="0"/>
                        </a:spcAft>
                      </a:pPr>
                      <a:r>
                        <a:rPr lang="en-US" sz="1200">
                          <a:latin typeface="Calibri"/>
                          <a:ea typeface="Calibri"/>
                          <a:cs typeface="Arial"/>
                        </a:rPr>
                        <a:t>i)Superiors</a:t>
                      </a:r>
                    </a:p>
                    <a:p>
                      <a:pPr marL="0" marR="0" algn="ctr">
                        <a:lnSpc>
                          <a:spcPct val="115000"/>
                        </a:lnSpc>
                        <a:spcBef>
                          <a:spcPts val="0"/>
                        </a:spcBef>
                        <a:spcAft>
                          <a:spcPts val="0"/>
                        </a:spcAft>
                      </a:pPr>
                      <a:r>
                        <a:rPr lang="en-US" sz="1200">
                          <a:latin typeface="Calibri"/>
                          <a:ea typeface="Calibri"/>
                          <a:cs typeface="Arial"/>
                        </a:rPr>
                        <a:t>Cooperative and trusted.</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dirty="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dirty="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dirty="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latin typeface="Calibri"/>
                          <a:ea typeface="Calibri"/>
                          <a:cs typeface="Arial"/>
                        </a:rPr>
                        <a:t>Un-Cooperative </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5">
                <a:tc>
                  <a:txBody>
                    <a:bodyPr/>
                    <a:lstStyle/>
                    <a:p>
                      <a:pPr marL="457200" marR="0">
                        <a:lnSpc>
                          <a:spcPct val="115000"/>
                        </a:lnSpc>
                        <a:spcBef>
                          <a:spcPts val="0"/>
                        </a:spcBef>
                        <a:spcAft>
                          <a:spcPts val="0"/>
                        </a:spcAft>
                      </a:pPr>
                      <a:endParaRPr lang="en-US" sz="9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latin typeface="Calibri"/>
                          <a:ea typeface="Calibri"/>
                          <a:cs typeface="Arial"/>
                        </a:rPr>
                        <a:t>ii)Colleague</a:t>
                      </a:r>
                    </a:p>
                    <a:p>
                      <a:pPr marL="0" marR="0" algn="ctr">
                        <a:lnSpc>
                          <a:spcPct val="115000"/>
                        </a:lnSpc>
                        <a:spcBef>
                          <a:spcPts val="0"/>
                        </a:spcBef>
                        <a:spcAft>
                          <a:spcPts val="0"/>
                        </a:spcAft>
                      </a:pPr>
                      <a:r>
                        <a:rPr lang="en-US" sz="1200">
                          <a:latin typeface="Calibri"/>
                          <a:ea typeface="Calibri"/>
                          <a:cs typeface="Arial"/>
                        </a:rPr>
                        <a:t>Works well in a team</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dirty="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latin typeface="Calibri"/>
                          <a:ea typeface="Calibri"/>
                          <a:cs typeface="Arial"/>
                        </a:rPr>
                        <a:t>Difficult colleague</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5">
                <a:tc>
                  <a:txBody>
                    <a:bodyPr/>
                    <a:lstStyle/>
                    <a:p>
                      <a:pPr marL="457200" marR="0">
                        <a:lnSpc>
                          <a:spcPct val="115000"/>
                        </a:lnSpc>
                        <a:spcBef>
                          <a:spcPts val="0"/>
                        </a:spcBef>
                        <a:spcAft>
                          <a:spcPts val="0"/>
                        </a:spcAft>
                      </a:pPr>
                      <a:endParaRPr lang="en-US" sz="9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latin typeface="Calibri"/>
                          <a:ea typeface="Calibri"/>
                          <a:cs typeface="Arial"/>
                        </a:rPr>
                        <a:t>iii)Subordinates</a:t>
                      </a:r>
                    </a:p>
                    <a:p>
                      <a:pPr marL="0" marR="0" algn="ctr">
                        <a:lnSpc>
                          <a:spcPct val="115000"/>
                        </a:lnSpc>
                        <a:spcBef>
                          <a:spcPts val="0"/>
                        </a:spcBef>
                        <a:spcAft>
                          <a:spcPts val="0"/>
                        </a:spcAft>
                      </a:pPr>
                      <a:r>
                        <a:rPr lang="en-US" sz="1200">
                          <a:latin typeface="Calibri"/>
                          <a:ea typeface="Calibri"/>
                          <a:cs typeface="Arial"/>
                        </a:rPr>
                        <a:t>Courteous and effective; encouraging</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latin typeface="Calibri"/>
                          <a:ea typeface="Calibri"/>
                          <a:cs typeface="Arial"/>
                        </a:rPr>
                        <a:t>Discourteous and intolerant;</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5">
                <a:tc>
                  <a:txBody>
                    <a:bodyPr/>
                    <a:lstStyle/>
                    <a:p>
                      <a:pPr marL="457200" marR="0" algn="ctr">
                        <a:lnSpc>
                          <a:spcPct val="115000"/>
                        </a:lnSpc>
                        <a:spcBef>
                          <a:spcPts val="0"/>
                        </a:spcBef>
                        <a:spcAft>
                          <a:spcPts val="0"/>
                        </a:spcAft>
                      </a:pPr>
                      <a:r>
                        <a:rPr lang="en-US" sz="900">
                          <a:latin typeface="Calibri"/>
                          <a:ea typeface="Calibri"/>
                          <a:cs typeface="Arial"/>
                        </a:rPr>
                        <a:t>7.</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latin typeface="Calibri"/>
                          <a:ea typeface="Calibri"/>
                          <a:cs typeface="Arial"/>
                        </a:rPr>
                        <a:t>Behavior with public</a:t>
                      </a:r>
                    </a:p>
                    <a:p>
                      <a:pPr marL="0" marR="0" algn="ctr">
                        <a:lnSpc>
                          <a:spcPct val="115000"/>
                        </a:lnSpc>
                        <a:spcBef>
                          <a:spcPts val="0"/>
                        </a:spcBef>
                        <a:spcAft>
                          <a:spcPts val="0"/>
                        </a:spcAft>
                      </a:pPr>
                      <a:r>
                        <a:rPr lang="en-US" sz="1200">
                          <a:latin typeface="Calibri"/>
                          <a:ea typeface="Calibri"/>
                          <a:cs typeface="Arial"/>
                        </a:rPr>
                        <a:t>Courteous and helpful</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latin typeface="Calibri"/>
                          <a:ea typeface="Calibri"/>
                          <a:cs typeface="Arial"/>
                        </a:rPr>
                        <a:t>Arrogant, discourteous and indifferent.</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5">
                <a:tc>
                  <a:txBody>
                    <a:bodyPr/>
                    <a:lstStyle/>
                    <a:p>
                      <a:pPr marL="457200" marR="0" algn="ctr">
                        <a:lnSpc>
                          <a:spcPct val="115000"/>
                        </a:lnSpc>
                        <a:spcBef>
                          <a:spcPts val="0"/>
                        </a:spcBef>
                        <a:spcAft>
                          <a:spcPts val="0"/>
                        </a:spcAft>
                      </a:pPr>
                      <a:r>
                        <a:rPr lang="en-US" sz="900">
                          <a:latin typeface="Calibri"/>
                          <a:ea typeface="Calibri"/>
                          <a:cs typeface="Arial"/>
                        </a:rPr>
                        <a:t>8.</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latin typeface="Calibri"/>
                          <a:ea typeface="Calibri"/>
                          <a:cs typeface="Arial"/>
                        </a:rPr>
                        <a:t>Ability to decide routine matters</a:t>
                      </a:r>
                    </a:p>
                    <a:p>
                      <a:pPr marL="0" marR="0" algn="ctr">
                        <a:lnSpc>
                          <a:spcPct val="115000"/>
                        </a:lnSpc>
                        <a:spcBef>
                          <a:spcPts val="0"/>
                        </a:spcBef>
                        <a:spcAft>
                          <a:spcPts val="0"/>
                        </a:spcAft>
                      </a:pPr>
                      <a:r>
                        <a:rPr lang="en-US" sz="1200">
                          <a:latin typeface="Calibri"/>
                          <a:ea typeface="Calibri"/>
                          <a:cs typeface="Arial"/>
                        </a:rPr>
                        <a:t>Logical and decisive</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latin typeface="Calibri"/>
                          <a:ea typeface="Calibri"/>
                          <a:cs typeface="Arial"/>
                        </a:rPr>
                        <a:t>Indecisive; vacillating.</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7250">
                <a:tc>
                  <a:txBody>
                    <a:bodyPr/>
                    <a:lstStyle/>
                    <a:p>
                      <a:pPr marL="457200" marR="0" algn="ctr">
                        <a:lnSpc>
                          <a:spcPct val="115000"/>
                        </a:lnSpc>
                        <a:spcBef>
                          <a:spcPts val="0"/>
                        </a:spcBef>
                        <a:spcAft>
                          <a:spcPts val="0"/>
                        </a:spcAft>
                      </a:pPr>
                      <a:r>
                        <a:rPr lang="en-US" sz="900">
                          <a:latin typeface="Calibri"/>
                          <a:ea typeface="Calibri"/>
                          <a:cs typeface="Arial"/>
                        </a:rPr>
                        <a:t>9.</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latin typeface="Calibri"/>
                          <a:ea typeface="Calibri"/>
                          <a:cs typeface="Arial"/>
                        </a:rPr>
                        <a:t>Knowledge of relevant laws</a:t>
                      </a:r>
                      <a:r>
                        <a:rPr lang="en-US" sz="1200" dirty="0" smtClean="0">
                          <a:latin typeface="Calibri"/>
                          <a:ea typeface="Calibri"/>
                          <a:cs typeface="Arial"/>
                        </a:rPr>
                        <a:t>, rules, regulations, instructions </a:t>
                      </a:r>
                      <a:r>
                        <a:rPr lang="en-US" sz="1200" dirty="0">
                          <a:latin typeface="Calibri"/>
                          <a:ea typeface="Calibri"/>
                          <a:cs typeface="Arial"/>
                        </a:rPr>
                        <a:t>and procedures.</a:t>
                      </a:r>
                    </a:p>
                    <a:p>
                      <a:pPr marL="0" marR="0" algn="ctr">
                        <a:lnSpc>
                          <a:spcPct val="115000"/>
                        </a:lnSpc>
                        <a:spcBef>
                          <a:spcPts val="0"/>
                        </a:spcBef>
                        <a:spcAft>
                          <a:spcPts val="0"/>
                        </a:spcAft>
                      </a:pPr>
                      <a:r>
                        <a:rPr lang="en-US" sz="1200" dirty="0">
                          <a:latin typeface="Calibri"/>
                          <a:ea typeface="Calibri"/>
                          <a:cs typeface="Arial"/>
                        </a:rPr>
                        <a:t>Exceptionally well informed, keep abreast of </a:t>
                      </a:r>
                      <a:r>
                        <a:rPr lang="en-US" sz="1200" dirty="0" smtClean="0">
                          <a:latin typeface="Calibri"/>
                          <a:ea typeface="Calibri"/>
                          <a:cs typeface="Arial"/>
                        </a:rPr>
                        <a:t>latest </a:t>
                      </a:r>
                      <a:r>
                        <a:rPr lang="en-US" sz="1200" dirty="0">
                          <a:latin typeface="Calibri"/>
                          <a:ea typeface="Calibri"/>
                          <a:cs typeface="Arial"/>
                        </a:rPr>
                        <a:t>developments.</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latin typeface="Calibri"/>
                          <a:ea typeface="Calibri"/>
                          <a:cs typeface="Arial"/>
                        </a:rPr>
                        <a:t>Ignorant and uninformed.</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7250">
                <a:tc>
                  <a:txBody>
                    <a:bodyPr/>
                    <a:lstStyle/>
                    <a:p>
                      <a:pPr marL="457200" marR="0" algn="ctr">
                        <a:lnSpc>
                          <a:spcPct val="115000"/>
                        </a:lnSpc>
                        <a:spcBef>
                          <a:spcPts val="0"/>
                        </a:spcBef>
                        <a:spcAft>
                          <a:spcPts val="0"/>
                        </a:spcAft>
                      </a:pPr>
                      <a:r>
                        <a:rPr lang="en-US" sz="900">
                          <a:latin typeface="Calibri"/>
                          <a:ea typeface="Calibri"/>
                          <a:cs typeface="Arial"/>
                        </a:rPr>
                        <a:t>10.</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latin typeface="Calibri"/>
                          <a:ea typeface="Calibri"/>
                          <a:cs typeface="Arial"/>
                        </a:rPr>
                        <a:t>Role of officer in vaccination immunization campaign (applicable to district officer like DCOs political agent,EDOs Health and other dealing officers)</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200">
                        <a:latin typeface="Calibri"/>
                        <a:ea typeface="Calibri"/>
                        <a:cs typeface="Arial"/>
                      </a:endParaRP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latin typeface="Calibri"/>
                          <a:ea typeface="Calibri"/>
                          <a:cs typeface="Arial"/>
                        </a:rPr>
                        <a:t>Indifferent and sluggish.</a:t>
                      </a:r>
                    </a:p>
                  </a:txBody>
                  <a:tcPr marL="53668" marR="53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version>
  <revision id="1.1.53290.0"/>
</version>
</file>

<file path=customXml/itemProps1.xml><?xml version="1.0" encoding="utf-8"?>
<ds:datastoreItem xmlns:ds="http://schemas.openxmlformats.org/officeDocument/2006/customXml" ds:itemID="{DC76BDE9-9AEA-4128-9586-BFC04874C169}">
  <ds:schemaRefs/>
</ds:datastoreItem>
</file>

<file path=docProps/app.xml><?xml version="1.0" encoding="utf-8"?>
<Properties xmlns="http://schemas.openxmlformats.org/officeDocument/2006/extended-properties" xmlns:vt="http://schemas.openxmlformats.org/officeDocument/2006/docPropsVTypes">
  <Template>Oriel</Template>
  <TotalTime>89</TotalTime>
  <Words>2286</Words>
  <Application>Microsoft Office PowerPoint</Application>
  <PresentationFormat>On-screen Show (4:3)</PresentationFormat>
  <Paragraphs>365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Oriel</vt:lpstr>
      <vt:lpstr>Changes in PER Forms for Judicial Officers to Make it More Realistic, Objective and Merit Oriented</vt:lpstr>
      <vt:lpstr>Introduction</vt:lpstr>
      <vt:lpstr>History of performance evaluation report (PER)</vt:lpstr>
      <vt:lpstr>Object and importance of PER</vt:lpstr>
      <vt:lpstr>Object and importance of PER</vt:lpstr>
      <vt:lpstr>Evaluation of PER</vt:lpstr>
      <vt:lpstr>Evaluation of PER</vt:lpstr>
      <vt:lpstr>Assessment Tables</vt:lpstr>
      <vt:lpstr>Slide 9</vt:lpstr>
      <vt:lpstr>Proposed assessment table </vt:lpstr>
      <vt:lpstr>The present formulation in P.E.R forms for assessment of post 19 &amp; 20 officers</vt:lpstr>
      <vt:lpstr>Proposed assessment table for qualitative evaluation of ADSJ’s</vt:lpstr>
      <vt:lpstr>Classification of PER</vt:lpstr>
      <vt:lpstr>Eligibility criteria for promotion</vt:lpstr>
      <vt:lpstr>Panel consideration for promotion of judicial officer</vt:lpstr>
      <vt:lpstr>Slide 16</vt:lpstr>
      <vt:lpstr>Slide 17</vt:lpstr>
      <vt:lpstr>Slide 18</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Changes in PER Forms for Judicial Officers to Make it More Realistic, Objective and Merit Oriented</dc:title>
  <dc:creator>Zulfiqar Khan</dc:creator>
  <cp:lastModifiedBy>User</cp:lastModifiedBy>
  <cp:revision>20</cp:revision>
  <dcterms:created xsi:type="dcterms:W3CDTF">2015-02-09T04:43:53Z</dcterms:created>
  <dcterms:modified xsi:type="dcterms:W3CDTF">2015-02-10T08:48:47Z</dcterms:modified>
</cp:coreProperties>
</file>