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19"/>
  </p:notesMasterIdLst>
  <p:sldIdLst>
    <p:sldId id="256" r:id="rId3"/>
    <p:sldId id="270" r:id="rId4"/>
    <p:sldId id="274" r:id="rId5"/>
    <p:sldId id="275" r:id="rId6"/>
    <p:sldId id="259" r:id="rId7"/>
    <p:sldId id="262" r:id="rId8"/>
    <p:sldId id="257" r:id="rId9"/>
    <p:sldId id="272" r:id="rId10"/>
    <p:sldId id="261" r:id="rId11"/>
    <p:sldId id="264" r:id="rId12"/>
    <p:sldId id="265" r:id="rId13"/>
    <p:sldId id="271" r:id="rId14"/>
    <p:sldId id="266" r:id="rId15"/>
    <p:sldId id="268" r:id="rId16"/>
    <p:sldId id="263" r:id="rId17"/>
    <p:sldId id="273"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485D452-0CCA-4382-AB44-1FF638215C85}" type="datetimeFigureOut">
              <a:rPr lang="en-US"/>
              <a:pPr>
                <a:defRPr/>
              </a:pPr>
              <a:t>2/10/2015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FAAA23E-C22A-4337-8921-A803A2DBA64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Discipline, complaints </a:t>
            </a:r>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D3ECFE-BACA-40A9-B957-FAEAB324AE5F}" type="slidenum">
              <a:rPr lang="en-US" smtClean="0"/>
              <a:pPr/>
              <a:t>16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19CA25A7-AE2D-47BF-A583-303CE3E47571}" type="datetime1">
              <a:rPr lang="en-US"/>
              <a:pPr>
                <a:defRPr/>
              </a:pPr>
              <a:t>2/10/2015</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999D755C-37E1-44A8-AD0F-38AB4EF4D888}" type="slidenum">
              <a:rPr lang="en-US"/>
              <a:pPr>
                <a:defRPr/>
              </a:pPr>
              <a:t>‹#›</a:t>
            </a:fld>
            <a:endParaRPr lang="en-US"/>
          </a:p>
        </p:txBody>
      </p:sp>
    </p:spTree>
  </p:cSld>
  <p:clrMapOvr>
    <a:masterClrMapping/>
  </p:clrMapOvr>
  <p:transition spd="med">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65B81010-DCC8-4FA1-AF4E-00161BB09685}" type="datetime1">
              <a:rPr lang="en-US"/>
              <a:pPr>
                <a:defRPr/>
              </a:pPr>
              <a:t>2/10/2015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17FEEB1-18DB-44FD-8AFC-97B254FA6E31}" type="slidenum">
              <a:rPr lang="en-US"/>
              <a:pPr>
                <a:defRPr/>
              </a:pPr>
              <a:t>‹#›</a:t>
            </a:fld>
            <a:endParaRPr lang="en-US"/>
          </a:p>
        </p:txBody>
      </p:sp>
    </p:spTree>
  </p:cSld>
  <p:clrMapOvr>
    <a:masterClrMapping/>
  </p:clrMapOvr>
  <p:transition spd="med">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A35E5140-E6AE-4A55-ACD9-DFAD0BFF820C}" type="datetime1">
              <a:rPr lang="en-US"/>
              <a:pPr>
                <a:defRPr/>
              </a:pPr>
              <a:t>2/10/2015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B121C148-0D8E-4DCA-92CE-28C8F554254F}" type="slidenum">
              <a:rPr lang="en-US"/>
              <a:pPr>
                <a:defRPr/>
              </a:pPr>
              <a:t>‹#›</a:t>
            </a:fld>
            <a:endParaRPr lang="en-US"/>
          </a:p>
        </p:txBody>
      </p:sp>
    </p:spTree>
  </p:cSld>
  <p:clrMapOvr>
    <a:masterClrMapping/>
  </p:clrMapOvr>
  <p:transition spd="med">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395B4E92-F875-4C0E-A305-88F48D098C04}" type="datetime1">
              <a:rPr lang="en-US"/>
              <a:pPr>
                <a:defRPr/>
              </a:pPr>
              <a:t>2/10/2015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2A44ABE6-6609-4706-9310-EC0D541D1B58}" type="slidenum">
              <a:rPr lang="en-US"/>
              <a:pPr>
                <a:defRPr/>
              </a:pPr>
              <a:t>‹#›</a:t>
            </a:fld>
            <a:endParaRPr lang="en-US"/>
          </a:p>
        </p:txBody>
      </p:sp>
    </p:spTree>
  </p:cSld>
  <p:clrMapOvr>
    <a:masterClrMapping/>
  </p:clrMapOvr>
  <p:transition spd="med">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7EA7F9BD-6D03-4AFC-998F-20649C03B375}" type="datetime1">
              <a:rPr lang="en-US"/>
              <a:pPr>
                <a:defRPr/>
              </a:pPr>
              <a:t>2/10/2015</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8BF2B565-742E-4CAC-A036-24ABC3B8F713}" type="slidenum">
              <a:rPr lang="en-US"/>
              <a:pPr>
                <a:defRPr/>
              </a:pPr>
              <a:t>‹#›</a:t>
            </a:fld>
            <a:endParaRPr lang="en-US"/>
          </a:p>
        </p:txBody>
      </p:sp>
    </p:spTree>
  </p:cSld>
  <p:clrMapOvr>
    <a:masterClrMapping/>
  </p:clrMapOvr>
  <p:transition spd="med">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3F871820-D9F0-4E3C-9A16-2EE2767B5410}" type="datetime1">
              <a:rPr lang="en-US"/>
              <a:pPr>
                <a:defRPr/>
              </a:pPr>
              <a:t>2/10/2015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10CBEE95-C6C3-4D78-AA34-B74F89CCAEAC}" type="slidenum">
              <a:rPr lang="en-US"/>
              <a:pPr>
                <a:defRPr/>
              </a:pPr>
              <a:t>‹#›</a:t>
            </a:fld>
            <a:endParaRPr lang="en-US"/>
          </a:p>
        </p:txBody>
      </p:sp>
    </p:spTree>
  </p:cSld>
  <p:clrMapOvr>
    <a:masterClrMapping/>
  </p:clrMapOvr>
  <p:transition spd="med">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0716947E-1416-4E0B-A1AF-356889F9C2C2}" type="datetime1">
              <a:rPr lang="en-US"/>
              <a:pPr>
                <a:defRPr/>
              </a:pPr>
              <a:t>2/10/2015</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FA34A8E5-3BA7-4B72-BC6E-CB79484D50A2}" type="slidenum">
              <a:rPr lang="en-US"/>
              <a:pPr>
                <a:defRPr/>
              </a:pPr>
              <a:t>‹#›</a:t>
            </a:fld>
            <a:endParaRPr lang="en-US"/>
          </a:p>
        </p:txBody>
      </p:sp>
    </p:spTree>
  </p:cSld>
  <p:clrMapOvr>
    <a:masterClrMapping/>
  </p:clrMapOvr>
  <p:transition spd="med">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9D7CC5ED-0FEA-4245-B485-8464A4E02196}" type="datetime1">
              <a:rPr lang="en-US"/>
              <a:pPr>
                <a:defRPr/>
              </a:pPr>
              <a:t>2/10/2015</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76E01A83-6A7E-4521-8933-B3DDC888172B}" type="slidenum">
              <a:rPr lang="en-US"/>
              <a:pPr>
                <a:defRPr/>
              </a:pPr>
              <a:t>‹#›</a:t>
            </a:fld>
            <a:endParaRPr lang="en-US"/>
          </a:p>
        </p:txBody>
      </p:sp>
    </p:spTree>
  </p:cSld>
  <p:clrMapOvr>
    <a:masterClrMapping/>
  </p:clrMapOvr>
  <p:transition spd="med">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C0C18FD9-98CF-43F6-8AA9-EE672188D01B}" type="datetime1">
              <a:rPr lang="en-US"/>
              <a:pPr>
                <a:defRPr/>
              </a:pPr>
              <a:t>2/10/2015</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4E1D516E-F45B-44DE-A333-CD1806FF678B}" type="slidenum">
              <a:rPr lang="en-US"/>
              <a:pPr>
                <a:defRPr/>
              </a:pPr>
              <a:t>‹#›</a:t>
            </a:fld>
            <a:endParaRPr lang="en-US"/>
          </a:p>
        </p:txBody>
      </p:sp>
    </p:spTree>
  </p:cSld>
  <p:clrMapOvr>
    <a:masterClrMapping/>
  </p:clrMapOvr>
  <p:transition spd="med">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40F96265-9469-4D7E-AE6F-C98388590B92}" type="datetime1">
              <a:rPr lang="en-US"/>
              <a:pPr>
                <a:defRPr/>
              </a:pPr>
              <a:t>2/10/2015</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43BD94F4-4435-4232-BF1D-7907FC0DFFA3}" type="slidenum">
              <a:rPr lang="en-US"/>
              <a:pPr>
                <a:defRPr/>
              </a:pPr>
              <a:t>‹#›</a:t>
            </a:fld>
            <a:endParaRPr lang="en-US"/>
          </a:p>
        </p:txBody>
      </p:sp>
    </p:spTree>
  </p:cSld>
  <p:clrMapOvr>
    <a:masterClrMapping/>
  </p:clrMapOvr>
  <p:transition spd="med">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110B06A8-7A88-4CA5-BE62-BB210AE5003B}" type="datetime1">
              <a:rPr lang="en-US"/>
              <a:pPr>
                <a:defRPr/>
              </a:pPr>
              <a:t>2/10/2015</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E48C4704-4246-4486-BD0F-0FA16824E6E8}" type="slidenum">
              <a:rPr lang="en-US"/>
              <a:pPr>
                <a:defRPr/>
              </a:pPr>
              <a:t>‹#›</a:t>
            </a:fld>
            <a:endParaRPr lang="en-US"/>
          </a:p>
        </p:txBody>
      </p:sp>
    </p:spTree>
  </p:cSld>
  <p:clrMapOvr>
    <a:masterClrMapping/>
  </p:clrMapOvr>
  <p:transition spd="med">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CE266F72-CD54-40A5-BDD9-F905E4994B8A}" type="datetime1">
              <a:rPr lang="en-US"/>
              <a:pPr>
                <a:defRPr/>
              </a:pPr>
              <a:t>2/10/2015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49126B64-EEE0-488C-9B2B-CB5BFD85C41E}"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34" r:id="rId1"/>
    <p:sldLayoutId id="2147483729" r:id="rId2"/>
    <p:sldLayoutId id="2147483735" r:id="rId3"/>
    <p:sldLayoutId id="2147483730" r:id="rId4"/>
    <p:sldLayoutId id="2147483736" r:id="rId5"/>
    <p:sldLayoutId id="2147483731" r:id="rId6"/>
    <p:sldLayoutId id="2147483737" r:id="rId7"/>
    <p:sldLayoutId id="2147483738" r:id="rId8"/>
    <p:sldLayoutId id="2147483739" r:id="rId9"/>
    <p:sldLayoutId id="2147483732" r:id="rId10"/>
    <p:sldLayoutId id="2147483733" r:id="rId11"/>
  </p:sldLayoutIdLst>
  <p:transition spd="med">
    <p:randomBar/>
  </p:transition>
  <p:hf hdr="0" ftr="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1752600" y="3124200"/>
            <a:ext cx="5943600" cy="1524000"/>
          </a:xfrm>
        </p:spPr>
        <p:txBody>
          <a:bodyPr>
            <a:normAutofit fontScale="90000"/>
          </a:bodyPr>
          <a:lstStyle/>
          <a:p>
            <a:pPr algn="ctr" eaLnBrk="1" fontAlgn="auto" hangingPunct="1">
              <a:spcAft>
                <a:spcPts val="0"/>
              </a:spcAft>
              <a:defRPr/>
            </a:pPr>
            <a:r>
              <a:rPr lang="en-US" sz="3200" b="1" dirty="0" smtClean="0">
                <a:solidFill>
                  <a:schemeClr val="tx2">
                    <a:satMod val="130000"/>
                  </a:schemeClr>
                </a:solidFill>
              </a:rPr>
              <a:t>Performance Evaluation System </a:t>
            </a:r>
            <a:br>
              <a:rPr lang="en-US" sz="3200" b="1" dirty="0" smtClean="0">
                <a:solidFill>
                  <a:schemeClr val="tx2">
                    <a:satMod val="130000"/>
                  </a:schemeClr>
                </a:solidFill>
              </a:rPr>
            </a:br>
            <a:r>
              <a:rPr lang="en-US" sz="3200" b="1" dirty="0" smtClean="0">
                <a:solidFill>
                  <a:schemeClr val="tx2">
                    <a:satMod val="130000"/>
                  </a:schemeClr>
                </a:solidFill>
              </a:rPr>
              <a:t>for District Judiciary</a:t>
            </a:r>
            <a:r>
              <a:rPr lang="en-US" sz="4800" dirty="0" smtClean="0">
                <a:solidFill>
                  <a:schemeClr val="tx2">
                    <a:satMod val="130000"/>
                  </a:schemeClr>
                </a:solidFill>
              </a:rPr>
              <a:t/>
            </a:r>
            <a:br>
              <a:rPr lang="en-US" sz="4800" dirty="0" smtClean="0">
                <a:solidFill>
                  <a:schemeClr val="tx2">
                    <a:satMod val="130000"/>
                  </a:schemeClr>
                </a:solidFill>
              </a:rPr>
            </a:br>
            <a:r>
              <a:rPr lang="en-US" sz="4800" dirty="0" smtClean="0">
                <a:solidFill>
                  <a:schemeClr val="tx2">
                    <a:satMod val="130000"/>
                  </a:schemeClr>
                </a:solidFill>
              </a:rPr>
              <a:t/>
            </a:r>
            <a:br>
              <a:rPr lang="en-US" sz="4800" dirty="0" smtClean="0">
                <a:solidFill>
                  <a:schemeClr val="tx2">
                    <a:satMod val="130000"/>
                  </a:schemeClr>
                </a:solidFill>
              </a:rPr>
            </a:br>
            <a:r>
              <a:rPr lang="en-US" sz="2000" dirty="0" smtClean="0">
                <a:solidFill>
                  <a:schemeClr val="tx2">
                    <a:satMod val="130000"/>
                  </a:schemeClr>
                </a:solidFill>
              </a:rPr>
              <a:t>A Baseline Study</a:t>
            </a:r>
            <a:endParaRPr lang="en-US" sz="2000" dirty="0">
              <a:solidFill>
                <a:schemeClr val="tx2">
                  <a:satMod val="130000"/>
                </a:schemeClr>
              </a:solidFill>
            </a:endParaRPr>
          </a:p>
        </p:txBody>
      </p:sp>
      <p:pic>
        <p:nvPicPr>
          <p:cNvPr id="8195" name="Picture 12" descr="Logo B Final Logo -mq.jpg"/>
          <p:cNvPicPr>
            <a:picLocks noChangeAspect="1"/>
          </p:cNvPicPr>
          <p:nvPr/>
        </p:nvPicPr>
        <p:blipFill>
          <a:blip r:embed="rId2" cstate="print"/>
          <a:srcRect/>
          <a:stretch>
            <a:fillRect/>
          </a:stretch>
        </p:blipFill>
        <p:spPr bwMode="auto">
          <a:xfrm>
            <a:off x="1219200" y="227013"/>
            <a:ext cx="1903413" cy="1897062"/>
          </a:xfrm>
          <a:prstGeom prst="rect">
            <a:avLst/>
          </a:prstGeom>
          <a:noFill/>
          <a:ln w="9525">
            <a:noFill/>
            <a:miter lim="800000"/>
            <a:headEnd/>
            <a:tailEnd/>
          </a:ln>
        </p:spPr>
      </p:pic>
      <p:sp>
        <p:nvSpPr>
          <p:cNvPr id="5" name="Date Placeholder 4"/>
          <p:cNvSpPr>
            <a:spLocks noGrp="1"/>
          </p:cNvSpPr>
          <p:nvPr>
            <p:ph type="dt" sz="quarter" idx="10"/>
          </p:nvPr>
        </p:nvSpPr>
        <p:spPr/>
        <p:txBody>
          <a:bodyPr/>
          <a:lstStyle/>
          <a:p>
            <a:pPr>
              <a:defRPr/>
            </a:pPr>
            <a:fld id="{B20FBA93-8BE8-4C72-9718-12402F7ABA62}" type="datetime1">
              <a:rPr lang="en-US"/>
              <a:pPr>
                <a:defRPr/>
              </a:pPr>
              <a:t>2/10/2015</a:t>
            </a:fld>
            <a:endParaRPr lang="en-US"/>
          </a:p>
        </p:txBody>
      </p:sp>
      <p:sp>
        <p:nvSpPr>
          <p:cNvPr id="6" name="Slide Number Placeholder 5"/>
          <p:cNvSpPr>
            <a:spLocks noGrp="1"/>
          </p:cNvSpPr>
          <p:nvPr>
            <p:ph type="sldNum" sz="quarter" idx="12"/>
          </p:nvPr>
        </p:nvSpPr>
        <p:spPr/>
        <p:txBody>
          <a:bodyPr/>
          <a:lstStyle/>
          <a:p>
            <a:pPr>
              <a:defRPr/>
            </a:pPr>
            <a:fld id="{CE894BA2-D56A-4607-B43F-F716812F3497}" type="slidenum">
              <a:rPr lang="en-US" smtClean="0"/>
              <a:pPr>
                <a:defRPr/>
              </a:pPr>
              <a:t>1</a:t>
            </a:fld>
            <a:endParaRPr lang="en-US"/>
          </a:p>
        </p:txBody>
      </p:sp>
    </p:spTree>
  </p:cSld>
  <p:clrMapOvr>
    <a:masterClrMapping/>
  </p:clrMapOvr>
  <p:transition spd="med">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130000"/>
                  </a:schemeClr>
                </a:solidFill>
              </a:rPr>
              <a:t>Salient features</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62500" lnSpcReduction="20000"/>
          </a:bodyPr>
          <a:lstStyle/>
          <a:p>
            <a:pPr marL="120650" indent="-38100" eaLnBrk="1" fontAlgn="auto" hangingPunct="1">
              <a:spcAft>
                <a:spcPts val="0"/>
              </a:spcAft>
              <a:buFont typeface="Wingdings 2"/>
              <a:buNone/>
              <a:defRPr/>
            </a:pPr>
            <a:r>
              <a:rPr lang="en-GB" b="1" dirty="0" smtClean="0"/>
              <a:t>The evaluation system once devised would help assess:</a:t>
            </a:r>
            <a:endParaRPr lang="en-US" b="1" dirty="0" smtClean="0"/>
          </a:p>
          <a:p>
            <a:pPr marL="365760" indent="-283464" eaLnBrk="1" fontAlgn="auto" hangingPunct="1">
              <a:spcAft>
                <a:spcPts val="0"/>
              </a:spcAft>
              <a:buFont typeface="Wingdings 2"/>
              <a:buChar char=""/>
              <a:defRPr/>
            </a:pPr>
            <a:r>
              <a:rPr lang="en-GB" dirty="0" smtClean="0"/>
              <a:t>Work efficiency of judicial officers both in terms of quality and quantity</a:t>
            </a:r>
            <a:endParaRPr lang="en-US" dirty="0" smtClean="0"/>
          </a:p>
          <a:p>
            <a:pPr marL="365760" indent="-283464" eaLnBrk="1" fontAlgn="auto" hangingPunct="1">
              <a:spcAft>
                <a:spcPts val="0"/>
              </a:spcAft>
              <a:buFont typeface="Wingdings 2"/>
              <a:buChar char=""/>
              <a:defRPr/>
            </a:pPr>
            <a:r>
              <a:rPr lang="en-GB" dirty="0" smtClean="0"/>
              <a:t>Integrity</a:t>
            </a:r>
            <a:endParaRPr lang="en-US" dirty="0" smtClean="0"/>
          </a:p>
          <a:p>
            <a:pPr marL="365760" indent="-283464" eaLnBrk="1" fontAlgn="auto" hangingPunct="1">
              <a:spcAft>
                <a:spcPts val="0"/>
              </a:spcAft>
              <a:buFont typeface="Wingdings 2"/>
              <a:buChar char=""/>
              <a:defRPr/>
            </a:pPr>
            <a:r>
              <a:rPr lang="en-GB" dirty="0" smtClean="0"/>
              <a:t>Discipline </a:t>
            </a:r>
            <a:endParaRPr lang="en-US" dirty="0" smtClean="0"/>
          </a:p>
          <a:p>
            <a:pPr marL="365760" indent="-283464" eaLnBrk="1" fontAlgn="auto" hangingPunct="1">
              <a:spcAft>
                <a:spcPts val="0"/>
              </a:spcAft>
              <a:buFont typeface="Wingdings 2"/>
              <a:buChar char=""/>
              <a:defRPr/>
            </a:pPr>
            <a:r>
              <a:rPr lang="en-GB" dirty="0" smtClean="0"/>
              <a:t>Public confidence</a:t>
            </a:r>
            <a:endParaRPr lang="en-US" dirty="0" smtClean="0"/>
          </a:p>
          <a:p>
            <a:pPr marL="365760" indent="-283464" eaLnBrk="1" fontAlgn="auto" hangingPunct="1">
              <a:spcAft>
                <a:spcPts val="0"/>
              </a:spcAft>
              <a:buFont typeface="Wingdings 2"/>
              <a:buChar char=""/>
              <a:defRPr/>
            </a:pPr>
            <a:r>
              <a:rPr lang="en-GB" dirty="0" smtClean="0"/>
              <a:t>Achievements in the form of formal research relating to legal and judicial issues. </a:t>
            </a:r>
            <a:endParaRPr lang="en-US" dirty="0" smtClean="0"/>
          </a:p>
          <a:p>
            <a:pPr marL="365760" indent="-283464" eaLnBrk="1" fontAlgn="auto" hangingPunct="1">
              <a:spcAft>
                <a:spcPts val="0"/>
              </a:spcAft>
              <a:buFont typeface="Wingdings 2"/>
              <a:buChar char=""/>
              <a:defRPr/>
            </a:pPr>
            <a:r>
              <a:rPr lang="en-GB" dirty="0" smtClean="0"/>
              <a:t>Additional strengths, like use of ADR techniques, participation in trainings, enhancement of educational qualification,  exploration  of new ideas and innovations, adoption of best practices.</a:t>
            </a:r>
            <a:endParaRPr lang="en-US" dirty="0" smtClean="0"/>
          </a:p>
          <a:p>
            <a:pPr marL="365760" indent="-283464" eaLnBrk="1" fontAlgn="auto" hangingPunct="1">
              <a:spcAft>
                <a:spcPts val="0"/>
              </a:spcAft>
              <a:buFont typeface="Wingdings 2"/>
              <a:buChar char=""/>
              <a:defRPr/>
            </a:pPr>
            <a:r>
              <a:rPr lang="en-GB" dirty="0" smtClean="0"/>
              <a:t>Emotional stability:</a:t>
            </a:r>
            <a:endParaRPr lang="en-US" dirty="0" smtClean="0"/>
          </a:p>
          <a:p>
            <a:pPr marL="640080" lvl="1" indent="-237744" eaLnBrk="1" fontAlgn="auto" hangingPunct="1">
              <a:spcAft>
                <a:spcPts val="0"/>
              </a:spcAft>
              <a:buFont typeface="Verdana"/>
              <a:buChar char="◦"/>
              <a:defRPr/>
            </a:pPr>
            <a:r>
              <a:rPr lang="en-GB" dirty="0" smtClean="0"/>
              <a:t>Patience</a:t>
            </a:r>
            <a:endParaRPr lang="en-US" dirty="0" smtClean="0"/>
          </a:p>
          <a:p>
            <a:pPr marL="640080" lvl="1" indent="-237744" eaLnBrk="1" fontAlgn="auto" hangingPunct="1">
              <a:spcAft>
                <a:spcPts val="0"/>
              </a:spcAft>
              <a:buFont typeface="Verdana"/>
              <a:buChar char="◦"/>
              <a:defRPr/>
            </a:pPr>
            <a:r>
              <a:rPr lang="en-GB" dirty="0" smtClean="0"/>
              <a:t>Motivation</a:t>
            </a:r>
            <a:endParaRPr lang="en-US" dirty="0" smtClean="0"/>
          </a:p>
          <a:p>
            <a:pPr marL="365760" indent="-283464" eaLnBrk="1" fontAlgn="auto" hangingPunct="1">
              <a:spcAft>
                <a:spcPts val="0"/>
              </a:spcAft>
              <a:buFont typeface="Wingdings 2"/>
              <a:buChar char=""/>
              <a:defRPr/>
            </a:pPr>
            <a:r>
              <a:rPr lang="en-GB" dirty="0" smtClean="0"/>
              <a:t>Management capabilities: Administration, communication</a:t>
            </a:r>
            <a:endParaRPr lang="en-US" dirty="0"/>
          </a:p>
        </p:txBody>
      </p:sp>
      <p:sp>
        <p:nvSpPr>
          <p:cNvPr id="4" name="Date Placeholder 3"/>
          <p:cNvSpPr>
            <a:spLocks noGrp="1"/>
          </p:cNvSpPr>
          <p:nvPr>
            <p:ph type="dt" sz="quarter" idx="10"/>
          </p:nvPr>
        </p:nvSpPr>
        <p:spPr/>
        <p:txBody>
          <a:bodyPr/>
          <a:lstStyle/>
          <a:p>
            <a:pPr>
              <a:defRPr/>
            </a:pPr>
            <a:fld id="{F2148A0F-C773-44B8-A959-A04F2F8D5926}"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3B92E363-F7F7-41A6-9C2F-DB623F834264}" type="slidenum">
              <a:rPr lang="en-US" smtClean="0"/>
              <a:pPr>
                <a:defRPr/>
              </a:pPr>
              <a:t>10</a:t>
            </a:fld>
            <a:endParaRPr lang="en-US"/>
          </a:p>
        </p:txBody>
      </p:sp>
    </p:spTree>
  </p:cSld>
  <p:clrMapOvr>
    <a:masterClrMapping/>
  </p:clrMapOvr>
  <p:transition spd="med">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2">
                    <a:satMod val="130000"/>
                  </a:schemeClr>
                </a:solidFill>
              </a:rPr>
              <a:t>Policy Guidelines</a:t>
            </a:r>
            <a:br>
              <a:rPr lang="en-US" dirty="0" smtClean="0">
                <a:solidFill>
                  <a:schemeClr val="tx2">
                    <a:satMod val="130000"/>
                  </a:schemeClr>
                </a:solidFill>
              </a:rPr>
            </a:br>
            <a:r>
              <a:rPr lang="en-US" sz="3600" dirty="0" smtClean="0">
                <a:solidFill>
                  <a:schemeClr val="tx2">
                    <a:satMod val="130000"/>
                  </a:schemeClr>
                </a:solidFill>
              </a:rPr>
              <a:t>Part One: General</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47500" lnSpcReduction="20000"/>
          </a:bodyPr>
          <a:lstStyle/>
          <a:p>
            <a:pPr marL="365760" indent="-283464" eaLnBrk="1" fontAlgn="auto" hangingPunct="1">
              <a:spcAft>
                <a:spcPts val="0"/>
              </a:spcAft>
              <a:buFont typeface="Wingdings 2"/>
              <a:buChar char=""/>
              <a:defRPr/>
            </a:pPr>
            <a:r>
              <a:rPr lang="en-US" b="1" dirty="0" smtClean="0"/>
              <a:t>Objectives:</a:t>
            </a:r>
            <a:r>
              <a:rPr lang="en-US" dirty="0" smtClean="0"/>
              <a:t> </a:t>
            </a:r>
          </a:p>
          <a:p>
            <a:pPr marL="640080" lvl="1" indent="-237744" eaLnBrk="1" fontAlgn="auto" hangingPunct="1">
              <a:spcAft>
                <a:spcPts val="0"/>
              </a:spcAft>
              <a:buFont typeface="Verdana"/>
              <a:buChar char="◦"/>
              <a:defRPr/>
            </a:pPr>
            <a:r>
              <a:rPr lang="en-US" dirty="0" smtClean="0"/>
              <a:t>tools, </a:t>
            </a:r>
          </a:p>
          <a:p>
            <a:pPr marL="640080" lvl="1" indent="-237744" eaLnBrk="1" fontAlgn="auto" hangingPunct="1">
              <a:spcAft>
                <a:spcPts val="0"/>
              </a:spcAft>
              <a:buFont typeface="Verdana"/>
              <a:buChar char="◦"/>
              <a:defRPr/>
            </a:pPr>
            <a:r>
              <a:rPr lang="en-US" dirty="0" smtClean="0"/>
              <a:t>procedures, </a:t>
            </a:r>
          </a:p>
          <a:p>
            <a:pPr marL="640080" lvl="1" indent="-237744" eaLnBrk="1" fontAlgn="auto" hangingPunct="1">
              <a:spcAft>
                <a:spcPts val="0"/>
              </a:spcAft>
              <a:buFont typeface="Verdana"/>
              <a:buChar char="◦"/>
              <a:defRPr/>
            </a:pPr>
            <a:r>
              <a:rPr lang="en-US" dirty="0" smtClean="0"/>
              <a:t>implementation</a:t>
            </a:r>
          </a:p>
          <a:p>
            <a:pPr marL="365760" indent="-283464" eaLnBrk="1" fontAlgn="auto" hangingPunct="1">
              <a:spcAft>
                <a:spcPts val="0"/>
              </a:spcAft>
              <a:buFont typeface="Wingdings 2"/>
              <a:buChar char=""/>
              <a:defRPr/>
            </a:pPr>
            <a:r>
              <a:rPr lang="en-US" b="1" dirty="0" smtClean="0"/>
              <a:t>Application:</a:t>
            </a:r>
            <a:r>
              <a:rPr lang="en-US" dirty="0" smtClean="0"/>
              <a:t> </a:t>
            </a:r>
          </a:p>
          <a:p>
            <a:pPr marL="640080" lvl="1" indent="-237744" eaLnBrk="1" fontAlgn="auto" hangingPunct="1">
              <a:spcAft>
                <a:spcPts val="0"/>
              </a:spcAft>
              <a:buFont typeface="Verdana"/>
              <a:buChar char="◦"/>
              <a:defRPr/>
            </a:pPr>
            <a:r>
              <a:rPr lang="en-US" dirty="0" smtClean="0"/>
              <a:t>Judicial self-improvement, </a:t>
            </a:r>
          </a:p>
          <a:p>
            <a:pPr marL="640080" lvl="1" indent="-237744" eaLnBrk="1" fontAlgn="auto" hangingPunct="1">
              <a:spcAft>
                <a:spcPts val="0"/>
              </a:spcAft>
              <a:buFont typeface="Verdana"/>
              <a:buChar char="◦"/>
              <a:defRPr/>
            </a:pPr>
            <a:r>
              <a:rPr lang="en-US" dirty="0" smtClean="0"/>
              <a:t>Qualitative change in judicial performance,</a:t>
            </a:r>
          </a:p>
          <a:p>
            <a:pPr marL="640080" lvl="1" indent="-237744" eaLnBrk="1" fontAlgn="auto" hangingPunct="1">
              <a:spcAft>
                <a:spcPts val="0"/>
              </a:spcAft>
              <a:buFont typeface="Verdana"/>
              <a:buChar char="◦"/>
              <a:defRPr/>
            </a:pPr>
            <a:r>
              <a:rPr lang="en-US" dirty="0" smtClean="0"/>
              <a:t>Collection of relevant information  </a:t>
            </a:r>
          </a:p>
          <a:p>
            <a:pPr marL="365760" indent="-283464" eaLnBrk="1" fontAlgn="auto" hangingPunct="1">
              <a:spcAft>
                <a:spcPts val="0"/>
              </a:spcAft>
              <a:buFont typeface="Wingdings 2"/>
              <a:buChar char=""/>
              <a:defRPr/>
            </a:pPr>
            <a:r>
              <a:rPr lang="en-US" b="1" dirty="0" smtClean="0"/>
              <a:t>Dissemination Procedure:</a:t>
            </a:r>
          </a:p>
          <a:p>
            <a:pPr marL="640080" lvl="1" indent="-237744" eaLnBrk="1" fontAlgn="auto" hangingPunct="1">
              <a:spcAft>
                <a:spcPts val="0"/>
              </a:spcAft>
              <a:buFont typeface="Verdana"/>
              <a:buChar char="◦"/>
              <a:defRPr/>
            </a:pPr>
            <a:r>
              <a:rPr lang="en-US" dirty="0" smtClean="0"/>
              <a:t>Legal</a:t>
            </a:r>
          </a:p>
          <a:p>
            <a:pPr marL="640080" lvl="1" indent="-237744" eaLnBrk="1" fontAlgn="auto" hangingPunct="1">
              <a:spcAft>
                <a:spcPts val="0"/>
              </a:spcAft>
              <a:buFont typeface="Verdana"/>
              <a:buChar char="◦"/>
              <a:defRPr/>
            </a:pPr>
            <a:r>
              <a:rPr lang="en-US" dirty="0" smtClean="0"/>
              <a:t>Judicial</a:t>
            </a:r>
          </a:p>
          <a:p>
            <a:pPr marL="640080" lvl="1" indent="-237744" eaLnBrk="1" fontAlgn="auto" hangingPunct="1">
              <a:spcAft>
                <a:spcPts val="0"/>
              </a:spcAft>
              <a:buFont typeface="Verdana"/>
              <a:buChar char="◦"/>
              <a:defRPr/>
            </a:pPr>
            <a:r>
              <a:rPr lang="en-US" dirty="0" smtClean="0"/>
              <a:t>Confidentiality</a:t>
            </a:r>
            <a:endParaRPr lang="en-US" b="1" dirty="0" smtClean="0"/>
          </a:p>
          <a:p>
            <a:pPr marL="365760" indent="-283464" eaLnBrk="1" fontAlgn="auto" hangingPunct="1">
              <a:spcAft>
                <a:spcPts val="0"/>
              </a:spcAft>
              <a:buFont typeface="Wingdings 2"/>
              <a:buChar char=""/>
              <a:defRPr/>
            </a:pPr>
            <a:r>
              <a:rPr lang="en-US" b="1" dirty="0" smtClean="0"/>
              <a:t>Enforcing authority:</a:t>
            </a:r>
          </a:p>
          <a:p>
            <a:pPr marL="640080" lvl="1" indent="-237744" eaLnBrk="1" fontAlgn="auto" hangingPunct="1">
              <a:spcAft>
                <a:spcPts val="0"/>
              </a:spcAft>
              <a:buFont typeface="Verdana"/>
              <a:buChar char="◦"/>
              <a:defRPr/>
            </a:pPr>
            <a:r>
              <a:rPr lang="en-US" b="1" dirty="0" smtClean="0"/>
              <a:t>PHC</a:t>
            </a:r>
          </a:p>
          <a:p>
            <a:pPr marL="365760" indent="-283464" eaLnBrk="1" fontAlgn="auto" hangingPunct="1">
              <a:spcAft>
                <a:spcPts val="0"/>
              </a:spcAft>
              <a:buFont typeface="Wingdings 2"/>
              <a:buChar char=""/>
              <a:defRPr/>
            </a:pPr>
            <a:r>
              <a:rPr lang="en-US" b="1" dirty="0" smtClean="0"/>
              <a:t>Performance Indicators:</a:t>
            </a:r>
          </a:p>
          <a:p>
            <a:pPr marL="640080" lvl="1" indent="-237744" eaLnBrk="1" fontAlgn="auto" hangingPunct="1">
              <a:spcAft>
                <a:spcPts val="0"/>
              </a:spcAft>
              <a:buFont typeface="Verdana"/>
              <a:buChar char="◦"/>
              <a:defRPr/>
            </a:pPr>
            <a:r>
              <a:rPr lang="en-GB" dirty="0" smtClean="0"/>
              <a:t>Legal reasoning ability</a:t>
            </a:r>
            <a:endParaRPr lang="en-US" sz="2400" dirty="0" smtClean="0"/>
          </a:p>
          <a:p>
            <a:pPr marL="640080" lvl="1" indent="-237744" eaLnBrk="1" fontAlgn="auto" hangingPunct="1">
              <a:spcAft>
                <a:spcPts val="0"/>
              </a:spcAft>
              <a:buFont typeface="Verdana"/>
              <a:buChar char="◦"/>
              <a:defRPr/>
            </a:pPr>
            <a:r>
              <a:rPr lang="en-GB" dirty="0" smtClean="0"/>
              <a:t>Knowledge of substantive law</a:t>
            </a:r>
            <a:endParaRPr lang="en-US" sz="2400" dirty="0" smtClean="0"/>
          </a:p>
          <a:p>
            <a:pPr marL="640080" lvl="1" indent="-237744" eaLnBrk="1" fontAlgn="auto" hangingPunct="1">
              <a:spcAft>
                <a:spcPts val="0"/>
              </a:spcAft>
              <a:buFont typeface="Verdana"/>
              <a:buChar char="◦"/>
              <a:defRPr/>
            </a:pPr>
            <a:r>
              <a:rPr lang="en-GB" dirty="0" smtClean="0"/>
              <a:t>Knowledge of rules of procedure and evidence</a:t>
            </a:r>
            <a:endParaRPr lang="en-US" sz="2400" dirty="0" smtClean="0"/>
          </a:p>
          <a:p>
            <a:pPr marL="640080" lvl="1" indent="-237744" eaLnBrk="1" fontAlgn="auto" hangingPunct="1">
              <a:spcAft>
                <a:spcPts val="0"/>
              </a:spcAft>
              <a:buFont typeface="Verdana"/>
              <a:buChar char="◦"/>
              <a:defRPr/>
            </a:pPr>
            <a:r>
              <a:rPr lang="en-GB" dirty="0" smtClean="0"/>
              <a:t>Keeping abreast with developments in law, procedure, and evidence</a:t>
            </a:r>
            <a:endParaRPr lang="en-US" sz="5600" dirty="0" smtClean="0"/>
          </a:p>
        </p:txBody>
      </p:sp>
      <p:sp>
        <p:nvSpPr>
          <p:cNvPr id="4" name="Date Placeholder 3"/>
          <p:cNvSpPr>
            <a:spLocks noGrp="1"/>
          </p:cNvSpPr>
          <p:nvPr>
            <p:ph type="dt" sz="quarter" idx="10"/>
          </p:nvPr>
        </p:nvSpPr>
        <p:spPr/>
        <p:txBody>
          <a:bodyPr/>
          <a:lstStyle/>
          <a:p>
            <a:pPr>
              <a:defRPr/>
            </a:pPr>
            <a:fld id="{6AC946F2-F0AF-44AD-A71F-9E645771F80D}"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AFFC96EE-8260-4167-A32D-0DA53817A385}" type="slidenum">
              <a:rPr lang="en-US" smtClean="0"/>
              <a:pPr>
                <a:defRPr/>
              </a:pPr>
              <a:t>11</a:t>
            </a:fld>
            <a:endParaRPr lang="en-US"/>
          </a:p>
        </p:txBody>
      </p:sp>
    </p:spTree>
  </p:cSld>
  <p:clrMapOvr>
    <a:masterClrMapping/>
  </p:clrMapOvr>
  <p:transition spd="med">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eaLnBrk="1" hangingPunct="1">
              <a:defRPr/>
            </a:pPr>
            <a:r>
              <a:rPr lang="en-US" sz="2000" dirty="0" smtClean="0"/>
              <a:t>…Policy Guidelines: General</a:t>
            </a:r>
            <a:endParaRPr lang="en-US" dirty="0"/>
          </a:p>
        </p:txBody>
      </p:sp>
      <p:sp>
        <p:nvSpPr>
          <p:cNvPr id="19459" name="Content Placeholder 2"/>
          <p:cNvSpPr>
            <a:spLocks noGrp="1"/>
          </p:cNvSpPr>
          <p:nvPr>
            <p:ph sz="half" idx="1"/>
          </p:nvPr>
        </p:nvSpPr>
        <p:spPr>
          <a:xfrm>
            <a:off x="1066800" y="1524000"/>
            <a:ext cx="3657600" cy="4664075"/>
          </a:xfrm>
        </p:spPr>
        <p:txBody>
          <a:bodyPr/>
          <a:lstStyle/>
          <a:p>
            <a:pPr eaLnBrk="1" hangingPunct="1"/>
            <a:r>
              <a:rPr lang="en-US" sz="1800" smtClean="0"/>
              <a:t>Basics of Performance Indicators:</a:t>
            </a:r>
          </a:p>
          <a:p>
            <a:pPr lvl="1" eaLnBrk="1" hangingPunct="1"/>
            <a:r>
              <a:rPr lang="en-US" sz="1800" smtClean="0"/>
              <a:t>Professional competence: </a:t>
            </a:r>
          </a:p>
          <a:p>
            <a:pPr lvl="2" eaLnBrk="1" hangingPunct="1"/>
            <a:r>
              <a:rPr lang="en-US" sz="1800" smtClean="0"/>
              <a:t>Legal</a:t>
            </a:r>
          </a:p>
          <a:p>
            <a:pPr lvl="2" eaLnBrk="1" hangingPunct="1"/>
            <a:r>
              <a:rPr lang="en-US" sz="1800" smtClean="0"/>
              <a:t>Judicial</a:t>
            </a:r>
          </a:p>
          <a:p>
            <a:pPr lvl="1" eaLnBrk="1" hangingPunct="1"/>
            <a:r>
              <a:rPr lang="en-US" sz="1800" smtClean="0"/>
              <a:t>Integrity</a:t>
            </a:r>
          </a:p>
          <a:p>
            <a:pPr lvl="1" eaLnBrk="1" hangingPunct="1"/>
            <a:r>
              <a:rPr lang="en-US" sz="1800" smtClean="0"/>
              <a:t>Impartiality</a:t>
            </a:r>
          </a:p>
          <a:p>
            <a:pPr lvl="1" eaLnBrk="1" hangingPunct="1"/>
            <a:r>
              <a:rPr lang="en-US" sz="1800" smtClean="0"/>
              <a:t>Independence</a:t>
            </a:r>
          </a:p>
          <a:p>
            <a:pPr lvl="1" eaLnBrk="1" hangingPunct="1"/>
            <a:r>
              <a:rPr lang="en-US" sz="1800" smtClean="0"/>
              <a:t>Objectivity</a:t>
            </a:r>
          </a:p>
          <a:p>
            <a:pPr lvl="1" eaLnBrk="1" hangingPunct="1"/>
            <a:r>
              <a:rPr lang="en-US" sz="1800" smtClean="0"/>
              <a:t>Fairness</a:t>
            </a:r>
          </a:p>
          <a:p>
            <a:pPr lvl="1" eaLnBrk="1" hangingPunct="1"/>
            <a:r>
              <a:rPr lang="en-US" sz="1800" smtClean="0"/>
              <a:t>Punctuality</a:t>
            </a:r>
          </a:p>
          <a:p>
            <a:pPr lvl="1" eaLnBrk="1" hangingPunct="1"/>
            <a:r>
              <a:rPr lang="en-US" sz="1800" smtClean="0"/>
              <a:t>Decorum</a:t>
            </a:r>
          </a:p>
          <a:p>
            <a:pPr lvl="1" eaLnBrk="1" hangingPunct="1"/>
            <a:r>
              <a:rPr lang="en-US" sz="1800" smtClean="0"/>
              <a:t>Public confidence</a:t>
            </a:r>
          </a:p>
          <a:p>
            <a:pPr lvl="1" eaLnBrk="1" hangingPunct="1"/>
            <a:endParaRPr lang="en-US" sz="900" smtClean="0"/>
          </a:p>
        </p:txBody>
      </p:sp>
      <p:sp>
        <p:nvSpPr>
          <p:cNvPr id="19460" name="Content Placeholder 4"/>
          <p:cNvSpPr>
            <a:spLocks noGrp="1"/>
          </p:cNvSpPr>
          <p:nvPr>
            <p:ph sz="half" idx="2"/>
          </p:nvPr>
        </p:nvSpPr>
        <p:spPr>
          <a:xfrm>
            <a:off x="4953000" y="1524000"/>
            <a:ext cx="4191000" cy="4664075"/>
          </a:xfrm>
        </p:spPr>
        <p:txBody>
          <a:bodyPr/>
          <a:lstStyle/>
          <a:p>
            <a:r>
              <a:rPr lang="en-US" sz="1600" smtClean="0"/>
              <a:t>Communication: efficiency and effectiveness</a:t>
            </a:r>
          </a:p>
          <a:p>
            <a:r>
              <a:rPr lang="en-US" sz="1600" smtClean="0"/>
              <a:t>Oral</a:t>
            </a:r>
          </a:p>
          <a:p>
            <a:r>
              <a:rPr lang="en-US" sz="1600" smtClean="0"/>
              <a:t>Listening</a:t>
            </a:r>
          </a:p>
          <a:p>
            <a:r>
              <a:rPr lang="en-US" sz="1600" smtClean="0"/>
              <a:t>Speaking</a:t>
            </a:r>
          </a:p>
          <a:p>
            <a:r>
              <a:rPr lang="en-US" sz="1600" smtClean="0"/>
              <a:t>Body language</a:t>
            </a:r>
          </a:p>
          <a:p>
            <a:r>
              <a:rPr lang="en-US" sz="1600" smtClean="0"/>
              <a:t>Written </a:t>
            </a:r>
          </a:p>
          <a:p>
            <a:r>
              <a:rPr lang="en-US" sz="1600" smtClean="0"/>
              <a:t>Clarity</a:t>
            </a:r>
          </a:p>
          <a:p>
            <a:r>
              <a:rPr lang="en-US" sz="1600" smtClean="0"/>
              <a:t>Mental/conceptual</a:t>
            </a:r>
          </a:p>
          <a:p>
            <a:r>
              <a:rPr lang="en-US" sz="1600" smtClean="0"/>
              <a:t>Lexical</a:t>
            </a:r>
          </a:p>
          <a:p>
            <a:r>
              <a:rPr lang="en-US" sz="1600" smtClean="0"/>
              <a:t>Syntactical</a:t>
            </a:r>
          </a:p>
          <a:p>
            <a:r>
              <a:rPr lang="en-US" sz="1600" smtClean="0"/>
              <a:t>Semantic</a:t>
            </a:r>
          </a:p>
          <a:p>
            <a:r>
              <a:rPr lang="en-US" sz="1600" smtClean="0"/>
              <a:t>pragmatic</a:t>
            </a:r>
          </a:p>
          <a:p>
            <a:r>
              <a:rPr lang="en-US" sz="1600" smtClean="0"/>
              <a:t>Correctness</a:t>
            </a:r>
          </a:p>
          <a:p>
            <a:r>
              <a:rPr lang="en-US" sz="1600" smtClean="0"/>
              <a:t>Completeness</a:t>
            </a:r>
          </a:p>
          <a:p>
            <a:r>
              <a:rPr lang="en-US" sz="1600" smtClean="0"/>
              <a:t>Concision</a:t>
            </a:r>
          </a:p>
          <a:p>
            <a:r>
              <a:rPr lang="en-US" sz="1600" smtClean="0"/>
              <a:t>precision</a:t>
            </a:r>
          </a:p>
          <a:p>
            <a:endParaRPr lang="en-US" sz="1600" smtClean="0"/>
          </a:p>
        </p:txBody>
      </p:sp>
      <p:sp>
        <p:nvSpPr>
          <p:cNvPr id="6" name="Date Placeholder 5"/>
          <p:cNvSpPr>
            <a:spLocks noGrp="1"/>
          </p:cNvSpPr>
          <p:nvPr>
            <p:ph type="dt" sz="quarter" idx="10"/>
          </p:nvPr>
        </p:nvSpPr>
        <p:spPr/>
        <p:txBody>
          <a:bodyPr/>
          <a:lstStyle/>
          <a:p>
            <a:pPr>
              <a:defRPr/>
            </a:pPr>
            <a:fld id="{0CF98AD4-02BF-4258-8760-58B8F66E41FD}" type="datetime1">
              <a:rPr lang="en-US"/>
              <a:pPr>
                <a:defRPr/>
              </a:pPr>
              <a:t>2/10/2015</a:t>
            </a:fld>
            <a:endParaRPr lang="en-US"/>
          </a:p>
        </p:txBody>
      </p:sp>
      <p:sp>
        <p:nvSpPr>
          <p:cNvPr id="7" name="Slide Number Placeholder 6"/>
          <p:cNvSpPr>
            <a:spLocks noGrp="1"/>
          </p:cNvSpPr>
          <p:nvPr>
            <p:ph type="sldNum" sz="quarter" idx="12"/>
          </p:nvPr>
        </p:nvSpPr>
        <p:spPr/>
        <p:txBody>
          <a:bodyPr/>
          <a:lstStyle/>
          <a:p>
            <a:pPr>
              <a:defRPr/>
            </a:pPr>
            <a:fld id="{7C46B149-C5C4-417B-9023-9A6B3EFC0700}" type="slidenum">
              <a:rPr lang="en-US" smtClean="0"/>
              <a:pPr>
                <a:defRPr/>
              </a:pPr>
              <a:t>12</a:t>
            </a:fld>
            <a:endParaRPr lang="en-US"/>
          </a:p>
        </p:txBody>
      </p:sp>
    </p:spTree>
  </p:cSld>
  <p:clrMapOvr>
    <a:masterClrMapping/>
  </p:clrMapOvr>
  <p:transition spd="med">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639762"/>
          </a:xfrm>
        </p:spPr>
        <p:txBody>
          <a:bodyPr/>
          <a:lstStyle/>
          <a:p>
            <a:pPr eaLnBrk="1" fontAlgn="auto" hangingPunct="1">
              <a:spcAft>
                <a:spcPts val="0"/>
              </a:spcAft>
              <a:defRPr/>
            </a:pPr>
            <a:r>
              <a:rPr lang="en-US" sz="2400" dirty="0" smtClean="0">
                <a:solidFill>
                  <a:schemeClr val="tx2">
                    <a:satMod val="130000"/>
                  </a:schemeClr>
                </a:solidFill>
              </a:rPr>
              <a:t>  Methodology </a:t>
            </a:r>
            <a:endParaRPr lang="en-US" sz="2400" dirty="0">
              <a:solidFill>
                <a:schemeClr val="tx2">
                  <a:satMod val="130000"/>
                </a:schemeClr>
              </a:solidFill>
            </a:endParaRPr>
          </a:p>
        </p:txBody>
      </p:sp>
      <p:sp>
        <p:nvSpPr>
          <p:cNvPr id="20483" name="Content Placeholder 2"/>
          <p:cNvSpPr>
            <a:spLocks noGrp="1"/>
          </p:cNvSpPr>
          <p:nvPr>
            <p:ph idx="1"/>
          </p:nvPr>
        </p:nvSpPr>
        <p:spPr>
          <a:xfrm>
            <a:off x="1435100" y="838200"/>
            <a:ext cx="7499350" cy="5791200"/>
          </a:xfrm>
        </p:spPr>
        <p:txBody>
          <a:bodyPr/>
          <a:lstStyle/>
          <a:p>
            <a:pPr marL="641350" lvl="2" indent="-395288" eaLnBrk="1" hangingPunct="1">
              <a:buFont typeface="Arial" charset="0"/>
              <a:buChar char="•"/>
            </a:pPr>
            <a:r>
              <a:rPr lang="en-US" smtClean="0"/>
              <a:t>Structured questionnaire</a:t>
            </a:r>
          </a:p>
          <a:p>
            <a:pPr marL="852488" lvl="3" indent="-395288" eaLnBrk="1" hangingPunct="1">
              <a:buFont typeface="Arial" charset="0"/>
              <a:buChar char="•"/>
            </a:pPr>
            <a:r>
              <a:rPr lang="en-US" smtClean="0"/>
              <a:t>Section A:  Aptitude/Legal Knowledge/Professional Expertise (6 questions)</a:t>
            </a:r>
          </a:p>
          <a:p>
            <a:pPr marL="852488" lvl="3" indent="-395288" eaLnBrk="1" hangingPunct="1">
              <a:buFont typeface="Arial" charset="0"/>
              <a:buChar char="•"/>
            </a:pPr>
            <a:r>
              <a:rPr lang="en-US" smtClean="0"/>
              <a:t>Section B: Attitude/Conduct (10 questions)</a:t>
            </a:r>
          </a:p>
          <a:p>
            <a:pPr marL="852488" lvl="3" indent="-395288" eaLnBrk="1" hangingPunct="1">
              <a:buFont typeface="Arial" charset="0"/>
              <a:buChar char="•"/>
            </a:pPr>
            <a:r>
              <a:rPr lang="en-US" smtClean="0"/>
              <a:t>Section C:  Communication (6 questions)</a:t>
            </a:r>
          </a:p>
          <a:p>
            <a:pPr marL="852488" lvl="3" indent="-395288" eaLnBrk="1" hangingPunct="1">
              <a:buFont typeface="Arial" charset="0"/>
              <a:buChar char="•"/>
            </a:pPr>
            <a:r>
              <a:rPr lang="en-US" smtClean="0"/>
              <a:t>Section D:  Professionalism and Temperament ( 6 questions)</a:t>
            </a:r>
          </a:p>
          <a:p>
            <a:pPr marL="852488" lvl="3" indent="-395288" eaLnBrk="1" hangingPunct="1">
              <a:buFont typeface="Arial" charset="0"/>
              <a:buChar char="•"/>
            </a:pPr>
            <a:r>
              <a:rPr lang="en-US" smtClean="0"/>
              <a:t>Section E: Administrative Skills (12 questions)  </a:t>
            </a:r>
          </a:p>
          <a:p>
            <a:pPr marL="641350" lvl="2" indent="-395288" eaLnBrk="1" hangingPunct="1">
              <a:buFont typeface="Arial" charset="0"/>
              <a:buChar char="•"/>
            </a:pPr>
            <a:r>
              <a:rPr lang="en-US" smtClean="0"/>
              <a:t>Collecting data</a:t>
            </a:r>
          </a:p>
          <a:p>
            <a:pPr marL="641350" lvl="2" indent="-395288" eaLnBrk="1" hangingPunct="1">
              <a:buFont typeface="Arial" charset="0"/>
              <a:buChar char="•"/>
            </a:pPr>
            <a:r>
              <a:rPr lang="en-US" smtClean="0"/>
              <a:t>Analyzing data</a:t>
            </a:r>
          </a:p>
          <a:p>
            <a:pPr marL="641350" lvl="2" indent="-395288" eaLnBrk="1" hangingPunct="1">
              <a:buFont typeface="Arial" charset="0"/>
              <a:buChar char="•"/>
            </a:pPr>
            <a:r>
              <a:rPr lang="en-US" smtClean="0"/>
              <a:t>Synthesizing data</a:t>
            </a:r>
          </a:p>
          <a:p>
            <a:pPr marL="641350" lvl="2" indent="-395288" eaLnBrk="1" hangingPunct="1">
              <a:buFont typeface="Arial" charset="0"/>
              <a:buChar char="•"/>
            </a:pPr>
            <a:r>
              <a:rPr lang="en-US" smtClean="0"/>
              <a:t>Marking and gradation</a:t>
            </a:r>
          </a:p>
        </p:txBody>
      </p:sp>
      <p:sp>
        <p:nvSpPr>
          <p:cNvPr id="4" name="Date Placeholder 3"/>
          <p:cNvSpPr>
            <a:spLocks noGrp="1"/>
          </p:cNvSpPr>
          <p:nvPr>
            <p:ph type="dt" sz="quarter" idx="10"/>
          </p:nvPr>
        </p:nvSpPr>
        <p:spPr/>
        <p:txBody>
          <a:bodyPr/>
          <a:lstStyle/>
          <a:p>
            <a:pPr>
              <a:defRPr/>
            </a:pPr>
            <a:fld id="{216953F6-7CC5-45F4-A45F-5FB454A16654}"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BABEB223-45BD-478C-B8DA-12E82C957829}" type="slidenum">
              <a:rPr lang="en-US" smtClean="0"/>
              <a:pPr>
                <a:defRPr/>
              </a:pPr>
              <a:t>13</a:t>
            </a:fld>
            <a:endParaRPr lang="en-US"/>
          </a:p>
        </p:txBody>
      </p:sp>
    </p:spTree>
  </p:cSld>
  <p:clrMapOvr>
    <a:masterClrMapping/>
  </p:clrMapOvr>
  <p:transition spd="med">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2">
                    <a:satMod val="130000"/>
                  </a:schemeClr>
                </a:solidFill>
              </a:rPr>
              <a:t>Policy Guidelines</a:t>
            </a:r>
            <a:br>
              <a:rPr lang="en-US" dirty="0" smtClean="0">
                <a:solidFill>
                  <a:schemeClr val="tx2">
                    <a:satMod val="130000"/>
                  </a:schemeClr>
                </a:solidFill>
              </a:rPr>
            </a:br>
            <a:r>
              <a:rPr lang="en-US" sz="3600" dirty="0" smtClean="0">
                <a:solidFill>
                  <a:schemeClr val="tx2">
                    <a:satMod val="130000"/>
                  </a:schemeClr>
                </a:solidFill>
              </a:rPr>
              <a:t>Part Two: Operational</a:t>
            </a:r>
            <a:endParaRPr lang="en-US" dirty="0">
              <a:solidFill>
                <a:schemeClr val="tx2">
                  <a:satMod val="130000"/>
                </a:schemeClr>
              </a:solidFill>
            </a:endParaRPr>
          </a:p>
        </p:txBody>
      </p:sp>
      <p:sp>
        <p:nvSpPr>
          <p:cNvPr id="3" name="Content Placeholder 2"/>
          <p:cNvSpPr>
            <a:spLocks noGrp="1"/>
          </p:cNvSpPr>
          <p:nvPr>
            <p:ph idx="1"/>
          </p:nvPr>
        </p:nvSpPr>
        <p:spPr>
          <a:xfrm>
            <a:off x="1435100" y="1676400"/>
            <a:ext cx="7499350" cy="4800600"/>
          </a:xfrm>
        </p:spPr>
        <p:txBody>
          <a:bodyPr>
            <a:normAutofit fontScale="70000" lnSpcReduction="20000"/>
          </a:bodyPr>
          <a:lstStyle/>
          <a:p>
            <a:pPr marL="365760" indent="-283464" eaLnBrk="1" fontAlgn="auto" hangingPunct="1">
              <a:spcAft>
                <a:spcPts val="0"/>
              </a:spcAft>
              <a:buFont typeface="Wingdings 2"/>
              <a:buChar char=""/>
              <a:defRPr/>
            </a:pPr>
            <a:r>
              <a:rPr lang="en-US" dirty="0" smtClean="0"/>
              <a:t>Time framework</a:t>
            </a:r>
          </a:p>
          <a:p>
            <a:pPr marL="365760" indent="-283464" eaLnBrk="1" fontAlgn="auto" hangingPunct="1">
              <a:spcAft>
                <a:spcPts val="0"/>
              </a:spcAft>
              <a:buFont typeface="Wingdings 2"/>
              <a:buChar char=""/>
              <a:defRPr/>
            </a:pPr>
            <a:r>
              <a:rPr lang="en-US" dirty="0" smtClean="0"/>
              <a:t>Performance Evaluation Committee</a:t>
            </a:r>
          </a:p>
          <a:p>
            <a:pPr marL="640080" lvl="1" indent="-237744" eaLnBrk="1" fontAlgn="auto" hangingPunct="1">
              <a:spcAft>
                <a:spcPts val="0"/>
              </a:spcAft>
              <a:buFont typeface="Verdana"/>
              <a:buChar char="◦"/>
              <a:defRPr/>
            </a:pPr>
            <a:r>
              <a:rPr lang="en-US" dirty="0" smtClean="0"/>
              <a:t>Constitution</a:t>
            </a:r>
          </a:p>
          <a:p>
            <a:pPr marL="640080" lvl="1" indent="-237744" eaLnBrk="1" fontAlgn="auto" hangingPunct="1">
              <a:spcAft>
                <a:spcPts val="0"/>
              </a:spcAft>
              <a:buFont typeface="Verdana"/>
              <a:buChar char="◦"/>
              <a:defRPr/>
            </a:pPr>
            <a:r>
              <a:rPr lang="en-US" dirty="0" smtClean="0"/>
              <a:t>Composition</a:t>
            </a:r>
          </a:p>
          <a:p>
            <a:pPr marL="395288" lvl="1" indent="-395288" eaLnBrk="1" fontAlgn="auto" hangingPunct="1">
              <a:spcAft>
                <a:spcPts val="0"/>
              </a:spcAft>
              <a:buFont typeface="Arial" pitchFamily="34" charset="0"/>
              <a:buChar char="•"/>
              <a:defRPr/>
            </a:pPr>
            <a:r>
              <a:rPr lang="en-US" sz="3200" dirty="0" smtClean="0"/>
              <a:t>Performance Evaluation Forms</a:t>
            </a:r>
          </a:p>
          <a:p>
            <a:pPr marL="642176" lvl="2" indent="-395288" eaLnBrk="1" fontAlgn="auto" hangingPunct="1">
              <a:spcAft>
                <a:spcPts val="0"/>
              </a:spcAft>
              <a:buFont typeface="Arial" pitchFamily="34" charset="0"/>
              <a:buChar char="•"/>
              <a:defRPr/>
            </a:pPr>
            <a:r>
              <a:rPr lang="en-US" dirty="0" smtClean="0"/>
              <a:t>Self-evaluation [PE-A, </a:t>
            </a:r>
            <a:r>
              <a:rPr lang="en-US" dirty="0" err="1" smtClean="0"/>
              <a:t>coloured</a:t>
            </a:r>
            <a:r>
              <a:rPr lang="en-US" dirty="0" smtClean="0"/>
              <a:t>: green]</a:t>
            </a:r>
          </a:p>
          <a:p>
            <a:pPr marL="642176" lvl="2" indent="-395288" eaLnBrk="1" fontAlgn="auto" hangingPunct="1">
              <a:spcAft>
                <a:spcPts val="0"/>
              </a:spcAft>
              <a:buFont typeface="Arial" pitchFamily="34" charset="0"/>
              <a:buChar char="•"/>
              <a:defRPr/>
            </a:pPr>
            <a:r>
              <a:rPr lang="en-US" dirty="0" smtClean="0"/>
              <a:t>Administrative evaluation [PE-B, </a:t>
            </a:r>
            <a:r>
              <a:rPr lang="en-US" dirty="0" err="1" smtClean="0"/>
              <a:t>coloured</a:t>
            </a:r>
            <a:r>
              <a:rPr lang="en-US" dirty="0" smtClean="0"/>
              <a:t>: blue]</a:t>
            </a:r>
          </a:p>
          <a:p>
            <a:pPr marL="642176" lvl="2" indent="-395288" eaLnBrk="1" fontAlgn="auto" hangingPunct="1">
              <a:spcAft>
                <a:spcPts val="0"/>
              </a:spcAft>
              <a:buFont typeface="Arial" pitchFamily="34" charset="0"/>
              <a:buChar char="•"/>
              <a:defRPr/>
            </a:pPr>
            <a:endParaRPr lang="en-US" dirty="0" smtClean="0"/>
          </a:p>
          <a:p>
            <a:pPr marL="365760" indent="-283464" eaLnBrk="1" fontAlgn="auto" hangingPunct="1">
              <a:spcAft>
                <a:spcPts val="0"/>
              </a:spcAft>
              <a:buFont typeface="Wingdings 2"/>
              <a:buChar char=""/>
              <a:defRPr/>
            </a:pPr>
            <a:r>
              <a:rPr lang="en-US" dirty="0" smtClean="0"/>
              <a:t>Guiding principle for evaluation:</a:t>
            </a:r>
          </a:p>
          <a:p>
            <a:pPr marL="640080" lvl="1" indent="-237744" eaLnBrk="1" fontAlgn="auto" hangingPunct="1">
              <a:spcAft>
                <a:spcPts val="0"/>
              </a:spcAft>
              <a:buFont typeface="Verdana"/>
              <a:buChar char="◦"/>
              <a:defRPr/>
            </a:pPr>
            <a:r>
              <a:rPr lang="en-US" dirty="0" smtClean="0"/>
              <a:t>Transparency</a:t>
            </a:r>
          </a:p>
          <a:p>
            <a:pPr marL="640080" lvl="1" indent="-237744" eaLnBrk="1" fontAlgn="auto" hangingPunct="1">
              <a:spcAft>
                <a:spcPts val="0"/>
              </a:spcAft>
              <a:buFont typeface="Verdana"/>
              <a:buChar char="◦"/>
              <a:defRPr/>
            </a:pPr>
            <a:r>
              <a:rPr lang="en-US" dirty="0" smtClean="0"/>
              <a:t>Meritocracy</a:t>
            </a:r>
          </a:p>
          <a:p>
            <a:pPr marL="640080" lvl="1" indent="-237744" eaLnBrk="1" fontAlgn="auto" hangingPunct="1">
              <a:spcAft>
                <a:spcPts val="0"/>
              </a:spcAft>
              <a:buFont typeface="Verdana"/>
              <a:buChar char="◦"/>
              <a:defRPr/>
            </a:pPr>
            <a:r>
              <a:rPr lang="en-US" dirty="0" smtClean="0"/>
              <a:t>Objectivity</a:t>
            </a:r>
          </a:p>
          <a:p>
            <a:pPr marL="640080" lvl="1" indent="-237744" eaLnBrk="1" fontAlgn="auto" hangingPunct="1">
              <a:spcAft>
                <a:spcPts val="0"/>
              </a:spcAft>
              <a:buFont typeface="Verdana"/>
              <a:buChar char="◦"/>
              <a:defRPr/>
            </a:pPr>
            <a:r>
              <a:rPr lang="en-US" dirty="0" smtClean="0"/>
              <a:t>Confidentiality</a:t>
            </a:r>
          </a:p>
          <a:p>
            <a:pPr marL="640080" lvl="1" indent="-237744" eaLnBrk="1" fontAlgn="auto" hangingPunct="1">
              <a:spcAft>
                <a:spcPts val="0"/>
              </a:spcAft>
              <a:buFont typeface="Verdana"/>
              <a:buChar char="◦"/>
              <a:defRPr/>
            </a:pPr>
            <a:r>
              <a:rPr lang="en-US" dirty="0" smtClean="0"/>
              <a:t>Sense of responsibility</a:t>
            </a:r>
          </a:p>
        </p:txBody>
      </p:sp>
      <p:sp>
        <p:nvSpPr>
          <p:cNvPr id="4" name="Date Placeholder 3"/>
          <p:cNvSpPr>
            <a:spLocks noGrp="1"/>
          </p:cNvSpPr>
          <p:nvPr>
            <p:ph type="dt" sz="quarter" idx="10"/>
          </p:nvPr>
        </p:nvSpPr>
        <p:spPr/>
        <p:txBody>
          <a:bodyPr/>
          <a:lstStyle/>
          <a:p>
            <a:pPr>
              <a:defRPr/>
            </a:pPr>
            <a:fld id="{047AE70A-FCC1-44C4-987B-880C30BF4CEF}"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81AA0D34-F8A0-4A7A-B5BF-4CE27EA85170}" type="slidenum">
              <a:rPr lang="en-US" smtClean="0"/>
              <a:pPr>
                <a:defRPr/>
              </a:pPr>
              <a:t>14</a:t>
            </a:fld>
            <a:endParaRPr lang="en-US"/>
          </a:p>
        </p:txBody>
      </p:sp>
    </p:spTree>
  </p:cSld>
  <p:clrMapOvr>
    <a:masterClrMapping/>
  </p:clrMapOvr>
  <p:transition spd="med">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130000"/>
                  </a:schemeClr>
                </a:solidFill>
              </a:rPr>
              <a:t>Expected outcomes</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70000" lnSpcReduction="20000"/>
          </a:bodyPr>
          <a:lstStyle/>
          <a:p>
            <a:pPr marL="365760" indent="-283464" algn="just" eaLnBrk="1" fontAlgn="auto" hangingPunct="1">
              <a:spcAft>
                <a:spcPts val="0"/>
              </a:spcAft>
              <a:buFont typeface="Wingdings 2"/>
              <a:buChar char=""/>
              <a:defRPr/>
            </a:pPr>
            <a:r>
              <a:rPr lang="en-GB" dirty="0" smtClean="0"/>
              <a:t>This system would help the High Court not only in evaluating individual performances for the purpose of promotions but also determining suitability of judicial officers for postings at different stations and assigning special duties.</a:t>
            </a:r>
            <a:endParaRPr lang="en-US" dirty="0" smtClean="0"/>
          </a:p>
          <a:p>
            <a:pPr marL="365760" indent="-283464" eaLnBrk="1" fontAlgn="auto" hangingPunct="1">
              <a:spcAft>
                <a:spcPts val="0"/>
              </a:spcAft>
              <a:buFont typeface="Wingdings 2"/>
              <a:buNone/>
              <a:defRPr/>
            </a:pPr>
            <a:endParaRPr lang="en-US" dirty="0" smtClean="0"/>
          </a:p>
          <a:p>
            <a:pPr marL="365760" indent="-283464" algn="just" eaLnBrk="1" fontAlgn="auto" hangingPunct="1">
              <a:spcAft>
                <a:spcPts val="0"/>
              </a:spcAft>
              <a:buFont typeface="Wingdings 2"/>
              <a:buChar char=""/>
              <a:defRPr/>
            </a:pPr>
            <a:r>
              <a:rPr lang="en-GB" dirty="0" smtClean="0"/>
              <a:t>The system would help assess the institutional development, to see how much distance the institution has covered for achieving its goals. These include provision of inexpensive and expeditious justice, increase in public confidence, improvement in administering quality justice and promoting intellectual/ academic development.</a:t>
            </a:r>
          </a:p>
          <a:p>
            <a:pPr marL="365760" indent="-283464" algn="just" eaLnBrk="1" fontAlgn="auto" hangingPunct="1">
              <a:spcAft>
                <a:spcPts val="0"/>
              </a:spcAft>
              <a:buFont typeface="Wingdings 2"/>
              <a:buChar char=""/>
              <a:defRPr/>
            </a:pPr>
            <a:r>
              <a:rPr lang="en-GB" dirty="0" smtClean="0"/>
              <a:t>The system would provide tangible and measurable data for planning and policy-making. </a:t>
            </a:r>
          </a:p>
          <a:p>
            <a:pPr marL="365760" indent="-283464" algn="just" eaLnBrk="1" fontAlgn="auto" hangingPunct="1">
              <a:spcAft>
                <a:spcPts val="0"/>
              </a:spcAft>
              <a:buFont typeface="Wingdings 2"/>
              <a:buChar char=""/>
              <a:defRPr/>
            </a:pPr>
            <a:r>
              <a:rPr lang="en-GB" dirty="0" smtClean="0"/>
              <a:t>The system would strengthen the judiciary as public institution based upon accountability,  transparency,  independence, and meritocracy.     </a:t>
            </a:r>
            <a:endParaRPr lang="en-US" dirty="0"/>
          </a:p>
        </p:txBody>
      </p:sp>
      <p:sp>
        <p:nvSpPr>
          <p:cNvPr id="4" name="Date Placeholder 3"/>
          <p:cNvSpPr>
            <a:spLocks noGrp="1"/>
          </p:cNvSpPr>
          <p:nvPr>
            <p:ph type="dt" sz="quarter" idx="10"/>
          </p:nvPr>
        </p:nvSpPr>
        <p:spPr/>
        <p:txBody>
          <a:bodyPr/>
          <a:lstStyle/>
          <a:p>
            <a:pPr>
              <a:defRPr/>
            </a:pPr>
            <a:fld id="{CCEAE3CC-EA5F-4F63-9EAD-8156472819A9}"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AE703B42-5910-4B33-996B-47CB0FAB80EB}" type="slidenum">
              <a:rPr lang="en-US" smtClean="0"/>
              <a:pPr>
                <a:defRPr/>
              </a:pPr>
              <a:t>15</a:t>
            </a:fld>
            <a:endParaRPr lang="en-US"/>
          </a:p>
        </p:txBody>
      </p:sp>
    </p:spTree>
  </p:cSld>
  <p:clrMapOvr>
    <a:masterClrMapping/>
  </p:clrMapOvr>
  <p:transition spd="med">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667000"/>
            <a:ext cx="7499350" cy="1143000"/>
          </a:xfrm>
        </p:spPr>
        <p:txBody>
          <a:bodyPr/>
          <a:lstStyle/>
          <a:p>
            <a:pPr algn="ctr">
              <a:defRPr/>
            </a:pPr>
            <a:r>
              <a:rPr lang="en-US" dirty="0" smtClean="0"/>
              <a:t>Thank You</a:t>
            </a:r>
            <a:endParaRPr lang="en-US" dirty="0"/>
          </a:p>
        </p:txBody>
      </p:sp>
      <p:sp>
        <p:nvSpPr>
          <p:cNvPr id="4" name="Date Placeholder 3"/>
          <p:cNvSpPr>
            <a:spLocks noGrp="1"/>
          </p:cNvSpPr>
          <p:nvPr>
            <p:ph type="dt" sz="quarter" idx="10"/>
          </p:nvPr>
        </p:nvSpPr>
        <p:spPr/>
        <p:txBody>
          <a:bodyPr/>
          <a:lstStyle/>
          <a:p>
            <a:pPr>
              <a:defRPr/>
            </a:pPr>
            <a:fld id="{7D3963F6-8D4B-4050-8572-28F8A69D5A41}"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E288D6D8-2EEB-4528-90EB-942EE7D99CE7}" type="slidenum">
              <a:rPr lang="en-US" smtClean="0"/>
              <a:pPr>
                <a:defRPr/>
              </a:pPr>
              <a:t>16</a:t>
            </a:fld>
            <a:endParaRPr lang="en-US"/>
          </a:p>
        </p:txBody>
      </p:sp>
    </p:spTree>
  </p:cSld>
  <p:clrMapOvr>
    <a:masterClrMapping/>
  </p:clrMapOvr>
  <p:transition spd="med">
    <p:randomBa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Inspiration and Motivation</a:t>
            </a:r>
            <a:endParaRPr lang="en-US" dirty="0"/>
          </a:p>
        </p:txBody>
      </p:sp>
      <p:sp>
        <p:nvSpPr>
          <p:cNvPr id="9219" name="Rectangle 5"/>
          <p:cNvSpPr>
            <a:spLocks noChangeArrowheads="1"/>
          </p:cNvSpPr>
          <p:nvPr/>
        </p:nvSpPr>
        <p:spPr bwMode="auto">
          <a:xfrm>
            <a:off x="1143000" y="3465513"/>
            <a:ext cx="7315200" cy="708025"/>
          </a:xfrm>
          <a:prstGeom prst="rect">
            <a:avLst/>
          </a:prstGeom>
          <a:noFill/>
          <a:ln w="9525">
            <a:noFill/>
            <a:miter lim="800000"/>
            <a:headEnd/>
            <a:tailEnd/>
          </a:ln>
        </p:spPr>
        <p:txBody>
          <a:bodyPr>
            <a:spAutoFit/>
          </a:bodyPr>
          <a:lstStyle/>
          <a:p>
            <a:r>
              <a:rPr lang="en-US" sz="2000" b="1">
                <a:latin typeface="Gill Sans MT" pitchFamily="34" charset="0"/>
              </a:rPr>
              <a:t>“</a:t>
            </a:r>
            <a:r>
              <a:rPr lang="en-US" sz="2000" b="1" i="1">
                <a:latin typeface="Gill Sans MT" pitchFamily="34" charset="0"/>
              </a:rPr>
              <a:t>Read thine (own) record, sufficient is thy soul this day to make out an account against thee</a:t>
            </a:r>
            <a:r>
              <a:rPr lang="en-US" sz="2000" b="1">
                <a:latin typeface="Gill Sans MT" pitchFamily="34" charset="0"/>
              </a:rPr>
              <a:t>.” (Al-Quran, 17:14)</a:t>
            </a:r>
            <a:r>
              <a:rPr lang="en-US" b="1">
                <a:latin typeface="Gill Sans MT" pitchFamily="34" charset="0"/>
              </a:rPr>
              <a:t>  </a:t>
            </a:r>
          </a:p>
        </p:txBody>
      </p:sp>
      <p:pic>
        <p:nvPicPr>
          <p:cNvPr id="9220" name="Picture 4" descr="17_14.png"/>
          <p:cNvPicPr>
            <a:picLocks noChangeAspect="1"/>
          </p:cNvPicPr>
          <p:nvPr/>
        </p:nvPicPr>
        <p:blipFill>
          <a:blip r:embed="rId2" cstate="print"/>
          <a:srcRect/>
          <a:stretch>
            <a:fillRect/>
          </a:stretch>
        </p:blipFill>
        <p:spPr bwMode="auto">
          <a:xfrm>
            <a:off x="2225675" y="2057400"/>
            <a:ext cx="5546725" cy="1143000"/>
          </a:xfrm>
          <a:prstGeom prst="rect">
            <a:avLst/>
          </a:prstGeom>
          <a:noFill/>
          <a:ln w="9525">
            <a:noFill/>
            <a:miter lim="800000"/>
            <a:headEnd/>
            <a:tailEnd/>
          </a:ln>
        </p:spPr>
      </p:pic>
      <p:pic>
        <p:nvPicPr>
          <p:cNvPr id="9221" name="Picture 4" descr="translation.png"/>
          <p:cNvPicPr>
            <a:picLocks noChangeAspect="1"/>
          </p:cNvPicPr>
          <p:nvPr/>
        </p:nvPicPr>
        <p:blipFill>
          <a:blip r:embed="rId3" cstate="print"/>
          <a:srcRect/>
          <a:stretch>
            <a:fillRect/>
          </a:stretch>
        </p:blipFill>
        <p:spPr bwMode="auto">
          <a:xfrm>
            <a:off x="1143000" y="4652963"/>
            <a:ext cx="7086600" cy="833437"/>
          </a:xfrm>
          <a:prstGeom prst="rect">
            <a:avLst/>
          </a:prstGeom>
          <a:noFill/>
          <a:ln w="9525">
            <a:noFill/>
            <a:miter lim="800000"/>
            <a:headEnd/>
            <a:tailEnd/>
          </a:ln>
        </p:spPr>
      </p:pic>
      <p:sp>
        <p:nvSpPr>
          <p:cNvPr id="6" name="Date Placeholder 5"/>
          <p:cNvSpPr>
            <a:spLocks noGrp="1"/>
          </p:cNvSpPr>
          <p:nvPr>
            <p:ph type="dt" sz="quarter" idx="10"/>
          </p:nvPr>
        </p:nvSpPr>
        <p:spPr/>
        <p:txBody>
          <a:bodyPr/>
          <a:lstStyle/>
          <a:p>
            <a:pPr>
              <a:defRPr/>
            </a:pPr>
            <a:fld id="{A2B1B0CA-89CA-4541-8DA0-1A94E31DF25E}" type="datetime1">
              <a:rPr lang="en-US"/>
              <a:pPr>
                <a:defRPr/>
              </a:pPr>
              <a:t>2/10/2015</a:t>
            </a:fld>
            <a:endParaRPr lang="en-US"/>
          </a:p>
        </p:txBody>
      </p:sp>
      <p:sp>
        <p:nvSpPr>
          <p:cNvPr id="7" name="Slide Number Placeholder 6"/>
          <p:cNvSpPr>
            <a:spLocks noGrp="1"/>
          </p:cNvSpPr>
          <p:nvPr>
            <p:ph type="sldNum" sz="quarter" idx="12"/>
          </p:nvPr>
        </p:nvSpPr>
        <p:spPr/>
        <p:txBody>
          <a:bodyPr/>
          <a:lstStyle/>
          <a:p>
            <a:pPr>
              <a:defRPr/>
            </a:pPr>
            <a:fld id="{642A4B49-50DF-4008-9CF4-8C8DC748D45A}" type="slidenum">
              <a:rPr lang="en-US" smtClean="0"/>
              <a:pPr>
                <a:defRPr/>
              </a:pPr>
              <a:t>2</a:t>
            </a:fld>
            <a:endParaRPr lang="en-US"/>
          </a:p>
        </p:txBody>
      </p:sp>
    </p:spTree>
  </p:cSld>
  <p:clrMapOvr>
    <a:masterClrMapping/>
  </p:clrMapOvr>
  <p:transition spd="med">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Problem</a:t>
            </a:r>
            <a:endParaRPr lang="en-US" dirty="0"/>
          </a:p>
        </p:txBody>
      </p:sp>
      <p:sp>
        <p:nvSpPr>
          <p:cNvPr id="10243" name="Content Placeholder 2"/>
          <p:cNvSpPr>
            <a:spLocks noGrp="1"/>
          </p:cNvSpPr>
          <p:nvPr>
            <p:ph idx="1"/>
          </p:nvPr>
        </p:nvSpPr>
        <p:spPr/>
        <p:txBody>
          <a:bodyPr/>
          <a:lstStyle/>
          <a:p>
            <a:r>
              <a:rPr lang="en-US" smtClean="0"/>
              <a:t>The existing system of judicial performance evaluation is based upon one sided approach, hence imbalanced and is prone to foster, biases and prejudices</a:t>
            </a:r>
          </a:p>
          <a:p>
            <a:r>
              <a:rPr lang="en-US" smtClean="0"/>
              <a:t>Absence of measureable indicators </a:t>
            </a:r>
          </a:p>
          <a:p>
            <a:r>
              <a:rPr lang="en-US" smtClean="0"/>
              <a:t>Non-interactive nature of job</a:t>
            </a:r>
          </a:p>
          <a:p>
            <a:r>
              <a:rPr lang="en-US" smtClean="0"/>
              <a:t>Negative impact on performance</a:t>
            </a:r>
          </a:p>
          <a:p>
            <a:pPr lvl="1"/>
            <a:r>
              <a:rPr lang="en-US" smtClean="0"/>
              <a:t>Observations of Tribunals</a:t>
            </a:r>
          </a:p>
        </p:txBody>
      </p:sp>
      <p:sp>
        <p:nvSpPr>
          <p:cNvPr id="4" name="Date Placeholder 3"/>
          <p:cNvSpPr>
            <a:spLocks noGrp="1"/>
          </p:cNvSpPr>
          <p:nvPr>
            <p:ph type="dt" sz="quarter" idx="10"/>
          </p:nvPr>
        </p:nvSpPr>
        <p:spPr/>
        <p:txBody>
          <a:bodyPr/>
          <a:lstStyle/>
          <a:p>
            <a:pPr>
              <a:defRPr/>
            </a:pPr>
            <a:fld id="{F3CA8A12-EDE8-4411-9178-317144D2C4DC}" type="datetime1">
              <a:rPr lang="en-US" smtClean="0"/>
              <a:pPr>
                <a:defRPr/>
              </a:pPr>
              <a:t>2/10/2015</a:t>
            </a:fld>
            <a:endParaRPr lang="en-US"/>
          </a:p>
        </p:txBody>
      </p:sp>
      <p:sp>
        <p:nvSpPr>
          <p:cNvPr id="5" name="Slide Number Placeholder 4"/>
          <p:cNvSpPr>
            <a:spLocks noGrp="1"/>
          </p:cNvSpPr>
          <p:nvPr>
            <p:ph type="sldNum" sz="quarter" idx="12"/>
          </p:nvPr>
        </p:nvSpPr>
        <p:spPr/>
        <p:txBody>
          <a:bodyPr/>
          <a:lstStyle/>
          <a:p>
            <a:pPr>
              <a:defRPr/>
            </a:pPr>
            <a:fld id="{C7D6AA33-FC18-465A-BA08-C9D435A52E4D}" type="slidenum">
              <a:rPr lang="en-US" smtClean="0"/>
              <a:pPr>
                <a:defRPr/>
              </a:pPr>
              <a:t>3</a:t>
            </a:fld>
            <a:endParaRPr lang="en-US"/>
          </a:p>
        </p:txBody>
      </p:sp>
    </p:spTree>
  </p:cSld>
  <p:clrMapOvr>
    <a:masterClrMapping/>
  </p:clrMapOvr>
  <p:transition spd="med">
    <p:randomBa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Solution</a:t>
            </a:r>
            <a:endParaRPr lang="en-US" dirty="0"/>
          </a:p>
        </p:txBody>
      </p:sp>
      <p:sp>
        <p:nvSpPr>
          <p:cNvPr id="11267" name="Content Placeholder 2"/>
          <p:cNvSpPr>
            <a:spLocks noGrp="1"/>
          </p:cNvSpPr>
          <p:nvPr>
            <p:ph idx="1"/>
          </p:nvPr>
        </p:nvSpPr>
        <p:spPr/>
        <p:txBody>
          <a:bodyPr/>
          <a:lstStyle/>
          <a:p>
            <a:r>
              <a:rPr lang="en-US" smtClean="0"/>
              <a:t>Approach</a:t>
            </a:r>
          </a:p>
          <a:p>
            <a:pPr lvl="1"/>
            <a:r>
              <a:rPr lang="en-US" smtClean="0"/>
              <a:t>Superman Methodology</a:t>
            </a:r>
          </a:p>
          <a:p>
            <a:pPr lvl="1"/>
            <a:r>
              <a:rPr lang="en-US" smtClean="0"/>
              <a:t>Coordinated Mechanism</a:t>
            </a:r>
          </a:p>
          <a:p>
            <a:endParaRPr lang="en-US" smtClean="0"/>
          </a:p>
        </p:txBody>
      </p:sp>
      <p:sp>
        <p:nvSpPr>
          <p:cNvPr id="4" name="Date Placeholder 3"/>
          <p:cNvSpPr>
            <a:spLocks noGrp="1"/>
          </p:cNvSpPr>
          <p:nvPr>
            <p:ph type="dt" sz="quarter" idx="10"/>
          </p:nvPr>
        </p:nvSpPr>
        <p:spPr/>
        <p:txBody>
          <a:bodyPr/>
          <a:lstStyle/>
          <a:p>
            <a:pPr>
              <a:defRPr/>
            </a:pPr>
            <a:fld id="{F3CA8A12-EDE8-4411-9178-317144D2C4DC}" type="datetime1">
              <a:rPr lang="en-US" smtClean="0"/>
              <a:pPr>
                <a:defRPr/>
              </a:pPr>
              <a:t>2/10/2015</a:t>
            </a:fld>
            <a:endParaRPr lang="en-US"/>
          </a:p>
        </p:txBody>
      </p:sp>
      <p:sp>
        <p:nvSpPr>
          <p:cNvPr id="5" name="Slide Number Placeholder 4"/>
          <p:cNvSpPr>
            <a:spLocks noGrp="1"/>
          </p:cNvSpPr>
          <p:nvPr>
            <p:ph type="sldNum" sz="quarter" idx="12"/>
          </p:nvPr>
        </p:nvSpPr>
        <p:spPr/>
        <p:txBody>
          <a:bodyPr/>
          <a:lstStyle/>
          <a:p>
            <a:pPr>
              <a:defRPr/>
            </a:pPr>
            <a:fld id="{5B898574-B558-4DF4-9DE0-8C93C11C9A97}" type="slidenum">
              <a:rPr lang="en-US" smtClean="0"/>
              <a:pPr>
                <a:defRPr/>
              </a:pPr>
              <a:t>4</a:t>
            </a:fld>
            <a:endParaRPr lang="en-US"/>
          </a:p>
        </p:txBody>
      </p:sp>
    </p:spTree>
  </p:cSld>
  <p:clrMapOvr>
    <a:masterClrMapping/>
  </p:clrMapOvr>
  <p:transition spd="med">
    <p:randomBa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130000"/>
                  </a:schemeClr>
                </a:solidFill>
              </a:rPr>
              <a:t>Why evaluation?</a:t>
            </a:r>
            <a:endParaRPr lang="en-US" dirty="0">
              <a:solidFill>
                <a:schemeClr val="tx2">
                  <a:satMod val="130000"/>
                </a:schemeClr>
              </a:solidFill>
            </a:endParaRPr>
          </a:p>
        </p:txBody>
      </p:sp>
      <p:sp>
        <p:nvSpPr>
          <p:cNvPr id="3" name="Content Placeholder 2"/>
          <p:cNvSpPr>
            <a:spLocks noGrp="1"/>
          </p:cNvSpPr>
          <p:nvPr>
            <p:ph idx="1"/>
          </p:nvPr>
        </p:nvSpPr>
        <p:spPr/>
        <p:txBody>
          <a:bodyPr>
            <a:normAutofit fontScale="92500" lnSpcReduction="10000"/>
          </a:bodyPr>
          <a:lstStyle/>
          <a:p>
            <a:pPr marL="365760" indent="-283464" eaLnBrk="1" fontAlgn="auto" hangingPunct="1">
              <a:spcAft>
                <a:spcPts val="0"/>
              </a:spcAft>
              <a:buFont typeface="Wingdings 2"/>
              <a:buNone/>
              <a:defRPr/>
            </a:pPr>
            <a:r>
              <a:rPr lang="en-US" dirty="0" smtClean="0"/>
              <a:t>To ensure </a:t>
            </a:r>
          </a:p>
          <a:p>
            <a:pPr marL="596646" indent="-514350" eaLnBrk="1" fontAlgn="auto" hangingPunct="1">
              <a:spcAft>
                <a:spcPts val="0"/>
              </a:spcAft>
              <a:buFont typeface="Wingdings 2"/>
              <a:buAutoNum type="arabicPeriod"/>
              <a:defRPr/>
            </a:pPr>
            <a:r>
              <a:rPr lang="en-US" dirty="0" smtClean="0"/>
              <a:t>Financial Accountability </a:t>
            </a:r>
          </a:p>
          <a:p>
            <a:pPr marL="596646" indent="-514350" eaLnBrk="1" fontAlgn="auto" hangingPunct="1">
              <a:spcAft>
                <a:spcPts val="0"/>
              </a:spcAft>
              <a:buFont typeface="Wingdings 2"/>
              <a:buAutoNum type="arabicPeriod"/>
              <a:defRPr/>
            </a:pPr>
            <a:r>
              <a:rPr lang="en-US" dirty="0" smtClean="0"/>
              <a:t>Institutional Accountability </a:t>
            </a:r>
          </a:p>
          <a:p>
            <a:pPr marL="596646" indent="-514350" eaLnBrk="1" fontAlgn="auto" hangingPunct="1">
              <a:spcAft>
                <a:spcPts val="0"/>
              </a:spcAft>
              <a:buFont typeface="Wingdings 2"/>
              <a:buAutoNum type="arabicPeriod"/>
              <a:defRPr/>
            </a:pPr>
            <a:r>
              <a:rPr lang="en-US" dirty="0" smtClean="0"/>
              <a:t>Individual Accountability</a:t>
            </a:r>
          </a:p>
          <a:p>
            <a:pPr marL="596646" indent="-514350" eaLnBrk="1" fontAlgn="auto" hangingPunct="1">
              <a:spcAft>
                <a:spcPts val="0"/>
              </a:spcAft>
              <a:buFont typeface="Wingdings 2"/>
              <a:buAutoNum type="arabicPeriod"/>
              <a:defRPr/>
            </a:pPr>
            <a:r>
              <a:rPr lang="en-US" dirty="0" smtClean="0"/>
              <a:t>Planning and Policy-making</a:t>
            </a:r>
          </a:p>
          <a:p>
            <a:pPr marL="596646" indent="-514350" eaLnBrk="1" fontAlgn="auto" hangingPunct="1">
              <a:spcAft>
                <a:spcPts val="0"/>
              </a:spcAft>
              <a:buFont typeface="Wingdings 2"/>
              <a:buAutoNum type="arabicPeriod"/>
              <a:defRPr/>
            </a:pPr>
            <a:r>
              <a:rPr lang="en-US" dirty="0" smtClean="0"/>
              <a:t>Public Confidence </a:t>
            </a:r>
          </a:p>
          <a:p>
            <a:pPr marL="596646" indent="-514350" eaLnBrk="1" fontAlgn="auto" hangingPunct="1">
              <a:spcAft>
                <a:spcPts val="0"/>
              </a:spcAft>
              <a:buFont typeface="Wingdings 2"/>
              <a:buAutoNum type="arabicPeriod"/>
              <a:defRPr/>
            </a:pPr>
            <a:r>
              <a:rPr lang="en-US" dirty="0" smtClean="0"/>
              <a:t>Career development</a:t>
            </a:r>
          </a:p>
          <a:p>
            <a:pPr marL="596646" indent="-514350" eaLnBrk="1" fontAlgn="auto" hangingPunct="1">
              <a:spcAft>
                <a:spcPts val="0"/>
              </a:spcAft>
              <a:buFont typeface="Wingdings 2"/>
              <a:buAutoNum type="arabicPeriod"/>
              <a:defRPr/>
            </a:pPr>
            <a:endParaRPr lang="en-US" dirty="0" smtClean="0"/>
          </a:p>
          <a:p>
            <a:pPr marL="365760" indent="-283464" eaLnBrk="1" fontAlgn="auto" hangingPunct="1">
              <a:spcAft>
                <a:spcPts val="0"/>
              </a:spcAft>
              <a:buFont typeface="Wingdings 2"/>
              <a:buNone/>
              <a:defRPr/>
            </a:pPr>
            <a:r>
              <a:rPr lang="en-US" dirty="0" smtClean="0"/>
              <a:t> </a:t>
            </a:r>
            <a:endParaRPr lang="en-US" dirty="0"/>
          </a:p>
        </p:txBody>
      </p:sp>
      <p:sp>
        <p:nvSpPr>
          <p:cNvPr id="4" name="Date Placeholder 3"/>
          <p:cNvSpPr>
            <a:spLocks noGrp="1"/>
          </p:cNvSpPr>
          <p:nvPr>
            <p:ph type="dt" sz="quarter" idx="10"/>
          </p:nvPr>
        </p:nvSpPr>
        <p:spPr/>
        <p:txBody>
          <a:bodyPr/>
          <a:lstStyle/>
          <a:p>
            <a:pPr>
              <a:defRPr/>
            </a:pPr>
            <a:fld id="{64B7380A-B24A-488D-A2E7-AB7E8D81239B}"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CC83CDF3-D34E-4DBD-8C2E-BA90F77F7AC2}" type="slidenum">
              <a:rPr lang="en-US" smtClean="0"/>
              <a:pPr>
                <a:defRPr/>
              </a:pPr>
              <a:t>5</a:t>
            </a:fld>
            <a:endParaRPr lang="en-US"/>
          </a:p>
        </p:txBody>
      </p:sp>
    </p:spTree>
  </p:cSld>
  <p:clrMapOvr>
    <a:masterClrMapping/>
  </p:clrMapOvr>
  <p:transition spd="med">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130000"/>
                  </a:schemeClr>
                </a:solidFill>
              </a:rPr>
              <a:t>Objective</a:t>
            </a:r>
            <a:endParaRPr lang="en-US" dirty="0">
              <a:solidFill>
                <a:schemeClr val="tx2">
                  <a:satMod val="130000"/>
                </a:schemeClr>
              </a:solidFill>
            </a:endParaRPr>
          </a:p>
        </p:txBody>
      </p:sp>
      <p:sp>
        <p:nvSpPr>
          <p:cNvPr id="13315" name="Content Placeholder 2"/>
          <p:cNvSpPr>
            <a:spLocks noGrp="1"/>
          </p:cNvSpPr>
          <p:nvPr>
            <p:ph idx="1"/>
          </p:nvPr>
        </p:nvSpPr>
        <p:spPr/>
        <p:txBody>
          <a:bodyPr/>
          <a:lstStyle/>
          <a:p>
            <a:pPr eaLnBrk="1" hangingPunct="1"/>
            <a:r>
              <a:rPr lang="en-GB" smtClean="0"/>
              <a:t>To introduce a system of individual evaluation, which would be based upon a triangular approach:</a:t>
            </a:r>
            <a:endParaRPr lang="en-US" smtClean="0"/>
          </a:p>
          <a:p>
            <a:pPr lvl="1" eaLnBrk="1" hangingPunct="1"/>
            <a:r>
              <a:rPr lang="en-GB" smtClean="0"/>
              <a:t>Self-evaluation</a:t>
            </a:r>
            <a:endParaRPr lang="en-US" smtClean="0"/>
          </a:p>
          <a:p>
            <a:pPr lvl="1" eaLnBrk="1" hangingPunct="1"/>
            <a:r>
              <a:rPr lang="en-GB" smtClean="0"/>
              <a:t>Administrative evaluation</a:t>
            </a:r>
            <a:endParaRPr lang="en-US" smtClean="0"/>
          </a:p>
          <a:p>
            <a:pPr lvl="1" eaLnBrk="1" hangingPunct="1"/>
            <a:r>
              <a:rPr lang="en-GB" smtClean="0"/>
              <a:t>Third party evaluation [neutral observation]</a:t>
            </a:r>
            <a:endParaRPr lang="en-US" smtClean="0"/>
          </a:p>
          <a:p>
            <a:pPr eaLnBrk="1" hangingPunct="1">
              <a:buFont typeface="Wingdings 2" pitchFamily="18" charset="2"/>
              <a:buNone/>
            </a:pPr>
            <a:endParaRPr lang="en-GB" smtClean="0"/>
          </a:p>
        </p:txBody>
      </p:sp>
      <p:sp>
        <p:nvSpPr>
          <p:cNvPr id="4" name="Date Placeholder 3"/>
          <p:cNvSpPr>
            <a:spLocks noGrp="1"/>
          </p:cNvSpPr>
          <p:nvPr>
            <p:ph type="dt" sz="quarter" idx="10"/>
          </p:nvPr>
        </p:nvSpPr>
        <p:spPr/>
        <p:txBody>
          <a:bodyPr/>
          <a:lstStyle/>
          <a:p>
            <a:pPr>
              <a:defRPr/>
            </a:pPr>
            <a:fld id="{838F378A-3BE7-4538-A64C-00570934601E}"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C176D6C9-9372-4EDD-B780-20B9EC0264D1}" type="slidenum">
              <a:rPr lang="en-US" smtClean="0"/>
              <a:pPr>
                <a:defRPr/>
              </a:pPr>
              <a:t>6</a:t>
            </a:fld>
            <a:endParaRPr lang="en-US"/>
          </a:p>
        </p:txBody>
      </p:sp>
    </p:spTree>
  </p:cSld>
  <p:clrMapOvr>
    <a:masterClrMapping/>
  </p:clrMapOvr>
  <p:transition spd="med">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130000"/>
                  </a:schemeClr>
                </a:solidFill>
              </a:rPr>
              <a:t>Our approach to evaluation!</a:t>
            </a:r>
            <a:endParaRPr lang="en-US" dirty="0">
              <a:solidFill>
                <a:schemeClr val="tx2">
                  <a:satMod val="130000"/>
                </a:schemeClr>
              </a:solidFill>
            </a:endParaRPr>
          </a:p>
        </p:txBody>
      </p:sp>
      <p:pic>
        <p:nvPicPr>
          <p:cNvPr id="14339" name="Picture 3" descr="pyramids-clip-art-6319918.jpg"/>
          <p:cNvPicPr>
            <a:picLocks noChangeAspect="1"/>
          </p:cNvPicPr>
          <p:nvPr/>
        </p:nvPicPr>
        <p:blipFill>
          <a:blip r:embed="rId2" cstate="print"/>
          <a:srcRect/>
          <a:stretch>
            <a:fillRect/>
          </a:stretch>
        </p:blipFill>
        <p:spPr bwMode="auto">
          <a:xfrm>
            <a:off x="2754313" y="1676400"/>
            <a:ext cx="4789487" cy="3657600"/>
          </a:xfrm>
          <a:prstGeom prst="rect">
            <a:avLst/>
          </a:prstGeom>
          <a:noFill/>
          <a:ln w="9525">
            <a:noFill/>
            <a:miter lim="800000"/>
            <a:headEnd/>
            <a:tailEnd/>
          </a:ln>
        </p:spPr>
      </p:pic>
      <p:sp>
        <p:nvSpPr>
          <p:cNvPr id="14340" name="TextBox 4"/>
          <p:cNvSpPr txBox="1">
            <a:spLocks noChangeArrowheads="1"/>
          </p:cNvSpPr>
          <p:nvPr/>
        </p:nvSpPr>
        <p:spPr bwMode="auto">
          <a:xfrm>
            <a:off x="1524000" y="2895600"/>
            <a:ext cx="1752600" cy="369888"/>
          </a:xfrm>
          <a:prstGeom prst="rect">
            <a:avLst/>
          </a:prstGeom>
          <a:noFill/>
          <a:ln w="9525">
            <a:noFill/>
            <a:miter lim="800000"/>
            <a:headEnd/>
            <a:tailEnd/>
          </a:ln>
        </p:spPr>
        <p:txBody>
          <a:bodyPr>
            <a:spAutoFit/>
          </a:bodyPr>
          <a:lstStyle/>
          <a:p>
            <a:r>
              <a:rPr lang="en-US"/>
              <a:t>Administrative</a:t>
            </a:r>
          </a:p>
        </p:txBody>
      </p:sp>
      <p:sp>
        <p:nvSpPr>
          <p:cNvPr id="14341" name="TextBox 5"/>
          <p:cNvSpPr txBox="1">
            <a:spLocks noChangeArrowheads="1"/>
          </p:cNvSpPr>
          <p:nvPr/>
        </p:nvSpPr>
        <p:spPr bwMode="auto">
          <a:xfrm>
            <a:off x="7010400" y="3581400"/>
            <a:ext cx="1752600" cy="369888"/>
          </a:xfrm>
          <a:prstGeom prst="rect">
            <a:avLst/>
          </a:prstGeom>
          <a:noFill/>
          <a:ln w="9525">
            <a:noFill/>
            <a:miter lim="800000"/>
            <a:headEnd/>
            <a:tailEnd/>
          </a:ln>
        </p:spPr>
        <p:txBody>
          <a:bodyPr>
            <a:spAutoFit/>
          </a:bodyPr>
          <a:lstStyle/>
          <a:p>
            <a:r>
              <a:rPr lang="en-US"/>
              <a:t>Third Party</a:t>
            </a:r>
          </a:p>
        </p:txBody>
      </p:sp>
      <p:sp>
        <p:nvSpPr>
          <p:cNvPr id="14342" name="TextBox 6"/>
          <p:cNvSpPr txBox="1">
            <a:spLocks noChangeArrowheads="1"/>
          </p:cNvSpPr>
          <p:nvPr/>
        </p:nvSpPr>
        <p:spPr bwMode="auto">
          <a:xfrm>
            <a:off x="4343400" y="5268913"/>
            <a:ext cx="1752600" cy="369887"/>
          </a:xfrm>
          <a:prstGeom prst="rect">
            <a:avLst/>
          </a:prstGeom>
          <a:noFill/>
          <a:ln w="9525">
            <a:noFill/>
            <a:miter lim="800000"/>
            <a:headEnd/>
            <a:tailEnd/>
          </a:ln>
        </p:spPr>
        <p:txBody>
          <a:bodyPr>
            <a:spAutoFit/>
          </a:bodyPr>
          <a:lstStyle/>
          <a:p>
            <a:r>
              <a:rPr lang="en-US"/>
              <a:t>Self</a:t>
            </a:r>
          </a:p>
        </p:txBody>
      </p:sp>
      <p:sp>
        <p:nvSpPr>
          <p:cNvPr id="7" name="Date Placeholder 6"/>
          <p:cNvSpPr>
            <a:spLocks noGrp="1"/>
          </p:cNvSpPr>
          <p:nvPr>
            <p:ph type="dt" sz="quarter" idx="10"/>
          </p:nvPr>
        </p:nvSpPr>
        <p:spPr/>
        <p:txBody>
          <a:bodyPr/>
          <a:lstStyle/>
          <a:p>
            <a:pPr>
              <a:defRPr/>
            </a:pPr>
            <a:fld id="{E9ECC4F8-4DF7-4A96-8B91-3628C6E33B2B}" type="datetime1">
              <a:rPr lang="en-US"/>
              <a:pPr>
                <a:defRPr/>
              </a:pPr>
              <a:t>2/10/2015</a:t>
            </a:fld>
            <a:endParaRPr lang="en-US"/>
          </a:p>
        </p:txBody>
      </p:sp>
      <p:sp>
        <p:nvSpPr>
          <p:cNvPr id="8" name="Slide Number Placeholder 7"/>
          <p:cNvSpPr>
            <a:spLocks noGrp="1"/>
          </p:cNvSpPr>
          <p:nvPr>
            <p:ph type="sldNum" sz="quarter" idx="12"/>
          </p:nvPr>
        </p:nvSpPr>
        <p:spPr/>
        <p:txBody>
          <a:bodyPr/>
          <a:lstStyle/>
          <a:p>
            <a:pPr>
              <a:defRPr/>
            </a:pPr>
            <a:fld id="{12E2E193-986B-4B61-8B39-FE3540581930}" type="slidenum">
              <a:rPr lang="en-US" smtClean="0"/>
              <a:pPr>
                <a:defRPr/>
              </a:pPr>
              <a:t>7</a:t>
            </a:fld>
            <a:endParaRPr lang="en-US"/>
          </a:p>
        </p:txBody>
      </p:sp>
    </p:spTree>
  </p:cSld>
  <p:clrMapOvr>
    <a:masterClrMapping/>
  </p:clrMapOvr>
  <p:transition spd="med">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563562"/>
          </a:xfrm>
        </p:spPr>
        <p:txBody>
          <a:bodyPr/>
          <a:lstStyle/>
          <a:p>
            <a:pPr eaLnBrk="1" hangingPunct="1">
              <a:defRPr/>
            </a:pPr>
            <a:r>
              <a:rPr lang="en-US" sz="2000" b="1" dirty="0" smtClean="0"/>
              <a:t>Conceptual Interpretation</a:t>
            </a:r>
            <a:endParaRPr lang="en-US" sz="2000" b="1" dirty="0"/>
          </a:p>
        </p:txBody>
      </p:sp>
      <p:sp>
        <p:nvSpPr>
          <p:cNvPr id="15363" name="Content Placeholder 2"/>
          <p:cNvSpPr>
            <a:spLocks noGrp="1"/>
          </p:cNvSpPr>
          <p:nvPr>
            <p:ph idx="1"/>
          </p:nvPr>
        </p:nvSpPr>
        <p:spPr>
          <a:xfrm>
            <a:off x="1435100" y="838200"/>
            <a:ext cx="7499350" cy="5410200"/>
          </a:xfrm>
        </p:spPr>
        <p:txBody>
          <a:bodyPr/>
          <a:lstStyle/>
          <a:p>
            <a:pPr eaLnBrk="1" hangingPunct="1"/>
            <a:r>
              <a:rPr lang="en-US" sz="1400" smtClean="0"/>
              <a:t>We live in a three-dimensional space. This three-dimensionality has its symbolic relation to our biology, psychology, and sociology as humans. In a professional setting, our presence has to be regulated by 1) self-frame, 2) others-see-me frame, and 3)  what would happen if others saw me doing something-wrong-frame.   </a:t>
            </a:r>
          </a:p>
          <a:p>
            <a:pPr eaLnBrk="1" hangingPunct="1"/>
            <a:r>
              <a:rPr lang="en-US" sz="1400" smtClean="0"/>
              <a:t>Keeping in view the symbolic energy tapped in the pyramid, the proposed Judicial Performance Evaluation has been structured to develop a holistic approach based upon</a:t>
            </a:r>
          </a:p>
          <a:p>
            <a:pPr eaLnBrk="1" hangingPunct="1"/>
            <a:r>
              <a:rPr lang="en-US" sz="1400" b="1" smtClean="0"/>
              <a:t>Self-evaluation</a:t>
            </a:r>
            <a:r>
              <a:rPr lang="en-US" sz="1400" smtClean="0"/>
              <a:t>: At this level, a judge has to self-audit to determine whether he/she</a:t>
            </a:r>
          </a:p>
          <a:p>
            <a:pPr lvl="1" eaLnBrk="1" hangingPunct="1"/>
            <a:r>
              <a:rPr lang="en-US" sz="1200" smtClean="0"/>
              <a:t>Performs really professionally, having the required level of knowledge and skills</a:t>
            </a:r>
          </a:p>
          <a:p>
            <a:pPr lvl="1" eaLnBrk="1" hangingPunct="1"/>
            <a:r>
              <a:rPr lang="en-US" sz="1200" smtClean="0"/>
              <a:t>Performs ethically, following the norms required of a judge </a:t>
            </a:r>
          </a:p>
          <a:p>
            <a:pPr lvl="1" eaLnBrk="1" hangingPunct="1"/>
            <a:r>
              <a:rPr lang="en-US" sz="1200" smtClean="0"/>
              <a:t>Upholds and promotes integrity, impartiality, fairness, and objectivity.  </a:t>
            </a:r>
          </a:p>
          <a:p>
            <a:pPr lvl="1" eaLnBrk="1" hangingPunct="1"/>
            <a:r>
              <a:rPr lang="en-US" sz="1200" smtClean="0"/>
              <a:t>Communicates effectively (clearly, correctly, and courteously)</a:t>
            </a:r>
          </a:p>
          <a:p>
            <a:pPr eaLnBrk="1" hangingPunct="1"/>
            <a:r>
              <a:rPr lang="en-US" sz="1400" b="1" smtClean="0"/>
              <a:t>Administrative Evaluation</a:t>
            </a:r>
            <a:r>
              <a:rPr lang="en-US" sz="1400" smtClean="0"/>
              <a:t>: Self-evaluation has to be validated by the administration committee. The core objectives are  </a:t>
            </a:r>
          </a:p>
          <a:p>
            <a:pPr lvl="1" eaLnBrk="1" hangingPunct="1"/>
            <a:r>
              <a:rPr lang="en-US" sz="1200" smtClean="0"/>
              <a:t>To monitor and evaluate the contents of Self-evaluation</a:t>
            </a:r>
          </a:p>
          <a:p>
            <a:pPr lvl="1" eaLnBrk="1" hangingPunct="1"/>
            <a:r>
              <a:rPr lang="en-US" sz="1200" smtClean="0"/>
              <a:t>To provide guidance  where necessary</a:t>
            </a:r>
          </a:p>
          <a:p>
            <a:pPr lvl="1" eaLnBrk="1" hangingPunct="1"/>
            <a:r>
              <a:rPr lang="en-US" sz="1200" smtClean="0"/>
              <a:t>To check efficiency and productivity </a:t>
            </a:r>
          </a:p>
          <a:p>
            <a:pPr lvl="1" eaLnBrk="1" hangingPunct="1"/>
            <a:r>
              <a:rPr lang="en-US" sz="1200" smtClean="0"/>
              <a:t>To provide counseling where necessary</a:t>
            </a:r>
          </a:p>
          <a:p>
            <a:pPr eaLnBrk="1" hangingPunct="1"/>
            <a:r>
              <a:rPr lang="en-US" sz="1400" b="1" smtClean="0"/>
              <a:t>Third Party Evaluation</a:t>
            </a:r>
            <a:r>
              <a:rPr lang="en-US" sz="1400" smtClean="0"/>
              <a:t>: The first two tools shall apply to individuals. The Third Party Evaluation will  be conducted to explore and check  the strengths and weaknesses of District Judiciary as an institution in such a way as to  assess  the </a:t>
            </a:r>
            <a:r>
              <a:rPr lang="en-US" sz="1400" b="1" smtClean="0"/>
              <a:t>Quality</a:t>
            </a:r>
            <a:r>
              <a:rPr lang="en-US" sz="1400" smtClean="0"/>
              <a:t> of   Efficiency and Productivity. The outcomes of  Third Party Evaluation would be presented in the form of recommendations for review and approval  by the competent authority.</a:t>
            </a:r>
          </a:p>
        </p:txBody>
      </p:sp>
      <p:sp>
        <p:nvSpPr>
          <p:cNvPr id="4" name="Date Placeholder 3"/>
          <p:cNvSpPr>
            <a:spLocks noGrp="1"/>
          </p:cNvSpPr>
          <p:nvPr>
            <p:ph type="dt" sz="quarter" idx="10"/>
          </p:nvPr>
        </p:nvSpPr>
        <p:spPr/>
        <p:txBody>
          <a:bodyPr/>
          <a:lstStyle/>
          <a:p>
            <a:pPr>
              <a:defRPr/>
            </a:pPr>
            <a:fld id="{732394A2-13F8-4BF8-BCC1-492FE352EDFB}"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4CD479B8-6348-477B-A2D9-3296BE43A4B2}" type="slidenum">
              <a:rPr lang="en-US" smtClean="0"/>
              <a:pPr>
                <a:defRPr/>
              </a:pPr>
              <a:t>8</a:t>
            </a:fld>
            <a:endParaRPr lang="en-US"/>
          </a:p>
        </p:txBody>
      </p:sp>
    </p:spTree>
  </p:cSld>
  <p:clrMapOvr>
    <a:masterClrMapping/>
  </p:clrMapOvr>
  <p:transition spd="med">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sz="4400" dirty="0" smtClean="0"/>
              <a:t>Themes of Performance Indicators</a:t>
            </a:r>
            <a:endParaRPr lang="en-US" dirty="0">
              <a:solidFill>
                <a:schemeClr val="tx2">
                  <a:satMod val="130000"/>
                </a:schemeClr>
              </a:solidFill>
            </a:endParaRPr>
          </a:p>
        </p:txBody>
      </p:sp>
      <p:sp>
        <p:nvSpPr>
          <p:cNvPr id="16387" name="Content Placeholder 2"/>
          <p:cNvSpPr>
            <a:spLocks noGrp="1"/>
          </p:cNvSpPr>
          <p:nvPr>
            <p:ph idx="1"/>
          </p:nvPr>
        </p:nvSpPr>
        <p:spPr>
          <a:xfrm>
            <a:off x="1371600" y="1676400"/>
            <a:ext cx="7499350" cy="4191000"/>
          </a:xfrm>
        </p:spPr>
        <p:txBody>
          <a:bodyPr/>
          <a:lstStyle/>
          <a:p>
            <a:pPr lvl="1" eaLnBrk="1" hangingPunct="1"/>
            <a:r>
              <a:rPr lang="en-US" sz="2400" smtClean="0"/>
              <a:t>Efficiency and Productivity [Quantitative]</a:t>
            </a:r>
          </a:p>
          <a:p>
            <a:pPr lvl="1" eaLnBrk="1" hangingPunct="1"/>
            <a:r>
              <a:rPr lang="en-US" sz="2400" smtClean="0"/>
              <a:t>Legal Knowledge/Professional Expertise </a:t>
            </a:r>
          </a:p>
          <a:p>
            <a:pPr lvl="1" eaLnBrk="1" hangingPunct="1"/>
            <a:r>
              <a:rPr lang="en-US" sz="2400" smtClean="0"/>
              <a:t>Attitude/Conduct</a:t>
            </a:r>
          </a:p>
          <a:p>
            <a:pPr lvl="1" eaLnBrk="1" hangingPunct="1"/>
            <a:r>
              <a:rPr lang="en-US" sz="2400" smtClean="0"/>
              <a:t>Communication (oral and written)</a:t>
            </a:r>
          </a:p>
          <a:p>
            <a:pPr lvl="1" eaLnBrk="1" hangingPunct="1"/>
            <a:r>
              <a:rPr lang="en-US" sz="2400" smtClean="0"/>
              <a:t>Professionalism and Temperament </a:t>
            </a:r>
          </a:p>
          <a:p>
            <a:pPr lvl="1" eaLnBrk="1" hangingPunct="1"/>
            <a:r>
              <a:rPr lang="en-US" sz="2400" smtClean="0"/>
              <a:t>Administrative Capacity </a:t>
            </a:r>
          </a:p>
        </p:txBody>
      </p:sp>
      <p:sp>
        <p:nvSpPr>
          <p:cNvPr id="4" name="Date Placeholder 3"/>
          <p:cNvSpPr>
            <a:spLocks noGrp="1"/>
          </p:cNvSpPr>
          <p:nvPr>
            <p:ph type="dt" sz="quarter" idx="10"/>
          </p:nvPr>
        </p:nvSpPr>
        <p:spPr/>
        <p:txBody>
          <a:bodyPr/>
          <a:lstStyle/>
          <a:p>
            <a:pPr>
              <a:defRPr/>
            </a:pPr>
            <a:fld id="{D0EA0791-BA54-4CAD-8F16-99E972950131}" type="datetime1">
              <a:rPr lang="en-US"/>
              <a:pPr>
                <a:defRPr/>
              </a:pPr>
              <a:t>2/10/2015</a:t>
            </a:fld>
            <a:endParaRPr lang="en-US"/>
          </a:p>
        </p:txBody>
      </p:sp>
      <p:sp>
        <p:nvSpPr>
          <p:cNvPr id="5" name="Slide Number Placeholder 4"/>
          <p:cNvSpPr>
            <a:spLocks noGrp="1"/>
          </p:cNvSpPr>
          <p:nvPr>
            <p:ph type="sldNum" sz="quarter" idx="12"/>
          </p:nvPr>
        </p:nvSpPr>
        <p:spPr/>
        <p:txBody>
          <a:bodyPr/>
          <a:lstStyle/>
          <a:p>
            <a:pPr>
              <a:defRPr/>
            </a:pPr>
            <a:fld id="{E5ADF60D-24B5-46D8-A011-6261D6EA2EB7}" type="slidenum">
              <a:rPr lang="en-US" smtClean="0"/>
              <a:pPr>
                <a:defRPr/>
              </a:pPr>
              <a:t>9</a:t>
            </a:fld>
            <a:endParaRPr lang="en-US"/>
          </a:p>
        </p:txBody>
      </p:sp>
    </p:spTree>
  </p:cSld>
  <p:clrMapOvr>
    <a:masterClrMapping/>
  </p:clrMapOvr>
  <p:transition spd="med">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version>
  <revision id="1.1.53290.0"/>
</version>
</file>

<file path=customXml/itemProps1.xml><?xml version="1.0" encoding="utf-8"?>
<ds:datastoreItem xmlns:ds="http://schemas.openxmlformats.org/officeDocument/2006/customXml" ds:itemID="{2B89BED5-6E46-4B9B-B666-42686E517108}">
  <ds:schemaRefs/>
</ds:datastoreItem>
</file>

<file path=docProps/app.xml><?xml version="1.0" encoding="utf-8"?>
<Properties xmlns="http://schemas.openxmlformats.org/officeDocument/2006/extended-properties" xmlns:vt="http://schemas.openxmlformats.org/officeDocument/2006/docPropsVTypes">
  <Template>Solstice</Template>
  <TotalTime>1182</TotalTime>
  <Words>862</Words>
  <Application>Microsoft Office PowerPoint</Application>
  <PresentationFormat>On-screen Show (4:3)</PresentationFormat>
  <Paragraphs>181</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Gill Sans MT</vt:lpstr>
      <vt:lpstr>Wingdings 2</vt:lpstr>
      <vt:lpstr>Verdana</vt:lpstr>
      <vt:lpstr>Calibri</vt:lpstr>
      <vt:lpstr>Solstice</vt:lpstr>
      <vt:lpstr>Performance Evaluation System  for District Judiciary  A Baseline Study</vt:lpstr>
      <vt:lpstr>Inspiration and Motivation</vt:lpstr>
      <vt:lpstr>Problem</vt:lpstr>
      <vt:lpstr>Solution</vt:lpstr>
      <vt:lpstr>Why evaluation?</vt:lpstr>
      <vt:lpstr>Objective</vt:lpstr>
      <vt:lpstr>Our approach to evaluation!</vt:lpstr>
      <vt:lpstr>Conceptual Interpretation</vt:lpstr>
      <vt:lpstr>Themes of Performance Indicators</vt:lpstr>
      <vt:lpstr>Salient features</vt:lpstr>
      <vt:lpstr>Policy Guidelines Part One: General</vt:lpstr>
      <vt:lpstr>…Policy Guidelines: General</vt:lpstr>
      <vt:lpstr>  Methodology </vt:lpstr>
      <vt:lpstr>Policy Guidelines Part Two: Operational</vt:lpstr>
      <vt:lpstr>Expected outcomes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User</cp:lastModifiedBy>
  <cp:revision>120</cp:revision>
  <dcterms:created xsi:type="dcterms:W3CDTF">2015-01-13T05:51:16Z</dcterms:created>
  <dcterms:modified xsi:type="dcterms:W3CDTF">2015-02-10T03:47:18Z</dcterms:modified>
</cp:coreProperties>
</file>